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Default Extension="fntdata" ContentType="application/x-fontdata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embeddedFontLst>
    <p:embeddedFont>
      <p:font typeface="Cairo"/>
      <p:regular r:id="rId25"/>
    </p:embeddedFont>
    <p:embeddedFont>
      <p:font typeface="Inter"/>
      <p:regular r:id="rId26"/>
    </p:embeddedFont>
    <p:embeddedFont>
      <p:font typeface="Roboto"/>
      <p:regular r:id="rId27"/>
    </p:embeddedFont>
    <p:embeddedFont>
      <p:font typeface="Instrument Sans"/>
      <p:regular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5" Type="http://schemas.openxmlformats.org/officeDocument/2006/relationships/font" Target="fonts/rId25.fntdata"/><Relationship Id="rId26" Type="http://schemas.openxmlformats.org/officeDocument/2006/relationships/font" Target="fonts/rId26.fntdata"/><Relationship Id="rId27" Type="http://schemas.openxmlformats.org/officeDocument/2006/relationships/font" Target="fonts/rId27.fntdata"/><Relationship Id="rId28" Type="http://schemas.openxmlformats.org/officeDocument/2006/relationships/font" Target="fonts/rId2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image" Target="../media/image-15-23.png"/><Relationship Id="rId24" Type="http://schemas.openxmlformats.org/officeDocument/2006/relationships/image" Target="../media/image-15-24.png"/><Relationship Id="rId25" Type="http://schemas.openxmlformats.org/officeDocument/2006/relationships/image" Target="../media/image-15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png"/><Relationship Id="rId13" Type="http://schemas.openxmlformats.org/officeDocument/2006/relationships/image" Target="../media/image-16-13.png"/><Relationship Id="rId14" Type="http://schemas.openxmlformats.org/officeDocument/2006/relationships/image" Target="../media/image-16-14.png"/><Relationship Id="rId15" Type="http://schemas.openxmlformats.org/officeDocument/2006/relationships/image" Target="../media/image-16-15.png"/><Relationship Id="rId16" Type="http://schemas.openxmlformats.org/officeDocument/2006/relationships/image" Target="../media/image-16-16.png"/><Relationship Id="rId17" Type="http://schemas.openxmlformats.org/officeDocument/2006/relationships/image" Target="../media/image-16-17.png"/><Relationship Id="rId18" Type="http://schemas.openxmlformats.org/officeDocument/2006/relationships/image" Target="../media/image-16-18.png"/><Relationship Id="rId19" Type="http://schemas.openxmlformats.org/officeDocument/2006/relationships/image" Target="../media/image-16-19.png"/><Relationship Id="rId20" Type="http://schemas.openxmlformats.org/officeDocument/2006/relationships/image" Target="../media/image-16-20.png"/><Relationship Id="rId21" Type="http://schemas.openxmlformats.org/officeDocument/2006/relationships/image" Target="../media/image-16-21.png"/><Relationship Id="rId22" Type="http://schemas.openxmlformats.org/officeDocument/2006/relationships/image" Target="../media/image-16-22.png"/><Relationship Id="rId23" Type="http://schemas.openxmlformats.org/officeDocument/2006/relationships/image" Target="../media/image-16-23.png"/><Relationship Id="rId24" Type="http://schemas.openxmlformats.org/officeDocument/2006/relationships/image" Target="../media/image-16-24.png"/><Relationship Id="rId25" Type="http://schemas.openxmlformats.org/officeDocument/2006/relationships/image" Target="../media/image-16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image" Target="../media/image-17-8.png"/><Relationship Id="rId9" Type="http://schemas.openxmlformats.org/officeDocument/2006/relationships/image" Target="../media/image-17-9.png"/><Relationship Id="rId10" Type="http://schemas.openxmlformats.org/officeDocument/2006/relationships/image" Target="../media/image-17-10.png"/><Relationship Id="rId11" Type="http://schemas.openxmlformats.org/officeDocument/2006/relationships/image" Target="../media/image-17-11.png"/><Relationship Id="rId12" Type="http://schemas.openxmlformats.org/officeDocument/2006/relationships/image" Target="../media/image-17-12.png"/><Relationship Id="rId13" Type="http://schemas.openxmlformats.org/officeDocument/2006/relationships/image" Target="../media/image-17-13.png"/><Relationship Id="rId14" Type="http://schemas.openxmlformats.org/officeDocument/2006/relationships/image" Target="../media/image-17-14.png"/><Relationship Id="rId15" Type="http://schemas.openxmlformats.org/officeDocument/2006/relationships/image" Target="../media/image-17-15.png"/><Relationship Id="rId16" Type="http://schemas.openxmlformats.org/officeDocument/2006/relationships/image" Target="../media/image-17-16.png"/><Relationship Id="rId17" Type="http://schemas.openxmlformats.org/officeDocument/2006/relationships/image" Target="../media/image-17-17.png"/><Relationship Id="rId18" Type="http://schemas.openxmlformats.org/officeDocument/2006/relationships/image" Target="../media/image-17-18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image" Target="../media/image-18-9.png"/><Relationship Id="rId10" Type="http://schemas.openxmlformats.org/officeDocument/2006/relationships/image" Target="../media/image-18-10.pn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png"/><Relationship Id="rId13" Type="http://schemas.openxmlformats.org/officeDocument/2006/relationships/image" Target="../media/image-18-13.png"/><Relationship Id="rId14" Type="http://schemas.openxmlformats.org/officeDocument/2006/relationships/image" Target="../media/image-18-14.png"/><Relationship Id="rId15" Type="http://schemas.openxmlformats.org/officeDocument/2006/relationships/image" Target="../media/image-18-15.png"/><Relationship Id="rId16" Type="http://schemas.openxmlformats.org/officeDocument/2006/relationships/image" Target="../media/image-18-16.png"/><Relationship Id="rId17" Type="http://schemas.openxmlformats.org/officeDocument/2006/relationships/image" Target="../media/image-18-17.png"/><Relationship Id="rId18" Type="http://schemas.openxmlformats.org/officeDocument/2006/relationships/image" Target="../media/image-18-18.png"/><Relationship Id="rId19" Type="http://schemas.openxmlformats.org/officeDocument/2006/relationships/image" Target="../media/image-18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slideLayout" Target="../slideLayouts/slideLayout1.xml"/><Relationship Id="rId4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314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95375" y="1938476"/>
            <a:ext cx="6953250" cy="1781175"/>
          </a:xfrm>
          <a:prstGeom prst="rect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1095375" y="1938476"/>
            <a:ext cx="6953250" cy="1333500"/>
          </a:xfrm>
          <a:prstGeom prst="rect">
            <a:avLst/>
          </a:prstGeom>
          <a:noFill/>
          <a:ln/>
        </p:spPr>
      </p:sp>
      <p:sp>
        <p:nvSpPr>
          <p:cNvPr id="4" name="Text 2"/>
          <p:cNvSpPr/>
          <p:nvPr/>
        </p:nvSpPr>
        <p:spPr>
          <a:xfrm>
            <a:off x="1095375" y="1938476"/>
            <a:ext cx="6953250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88"/>
              </a:lnSpc>
              <a:buNone/>
            </a:pPr>
            <a:r>
              <a:rPr lang="en-US" sz="4988" b="1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Your</a:t>
            </a:r>
            <a:pPr algn="l" indent="0" marL="0">
              <a:lnSpc>
                <a:spcPts val="4988"/>
              </a:lnSpc>
              <a:buNone/>
            </a:pPr>
            <a:r>
              <a:rPr lang="en-US" sz="4988" b="1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</a:t>
            </a:r>
            <a:pPr algn="l" indent="0" marL="0">
              <a:lnSpc>
                <a:spcPts val="4988"/>
              </a:lnSpc>
              <a:buNone/>
            </a:pPr>
            <a:r>
              <a:rPr lang="en-US" sz="4988" b="1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Emirati</a:t>
            </a:r>
            <a:endParaRPr lang="en-US" sz="4988" dirty="0"/>
          </a:p>
          <a:p>
            <a:pPr algn="l" indent="0" marL="0">
              <a:lnSpc>
                <a:spcPts val="4988"/>
              </a:lnSpc>
              <a:buNone/>
            </a:pPr>
            <a:r>
              <a:rPr lang="en-US" sz="4988" b="1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Partner</a:t>
            </a:r>
            <a:pPr algn="l" indent="0" marL="0">
              <a:lnSpc>
                <a:spcPts val="4988"/>
              </a:lnSpc>
              <a:buNone/>
            </a:pPr>
            <a:r>
              <a:rPr lang="en-US" sz="4988" b="1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</a:t>
            </a:r>
            <a:pPr algn="l" indent="0" marL="0">
              <a:lnSpc>
                <a:spcPts val="4988"/>
              </a:lnSpc>
              <a:buNone/>
            </a:pPr>
            <a:r>
              <a:rPr lang="en-US" sz="4988" spc="-12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in Luxury</a:t>
            </a:r>
            <a:endParaRPr lang="en-US" sz="4988" dirty="0"/>
          </a:p>
        </p:txBody>
      </p:sp>
      <p:sp>
        <p:nvSpPr>
          <p:cNvPr id="5" name="Text 3"/>
          <p:cNvSpPr/>
          <p:nvPr/>
        </p:nvSpPr>
        <p:spPr>
          <a:xfrm>
            <a:off x="1095375" y="3557726"/>
            <a:ext cx="46482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20" kern="0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Elevator &amp; Vertical Mobility Solutions</a:t>
            </a:r>
            <a:endParaRPr lang="en-US" sz="998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095375" y="1266825"/>
            <a:ext cx="2895600" cy="28112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95375" y="3876675"/>
            <a:ext cx="2238375" cy="0"/>
          </a:xfrm>
          <a:prstGeom prst="line">
            <a:avLst/>
          </a:prstGeom>
          <a:noFill/>
          <a:ln w="18097">
            <a:solidFill>
              <a:srgbClr val="FFFFFF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34125" y="2162175"/>
            <a:ext cx="3429000" cy="3429000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-1845142" y="-2278529"/>
            <a:ext cx="6327432" cy="63274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18056" t="0" b="13056"/>
          <a:stretch/>
        </p:blipFill>
        <p:spPr>
          <a:xfrm>
            <a:off x="6334125" y="2162175"/>
            <a:ext cx="2809875" cy="298132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29161" t="0" b="36010"/>
          <a:stretch/>
        </p:blipFill>
        <p:spPr>
          <a:xfrm>
            <a:off x="-1845150" y="-2278530"/>
            <a:ext cx="4482285" cy="4048902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2595563" y="1947863"/>
            <a:ext cx="3957638" cy="1905000"/>
          </a:xfrm>
          <a:prstGeom prst="rect">
            <a:avLst/>
          </a:prstGeom>
          <a:noFill/>
          <a:ln/>
        </p:spPr>
      </p:sp>
      <p:sp>
        <p:nvSpPr>
          <p:cNvPr id="5" name="Shape 1"/>
          <p:cNvSpPr/>
          <p:nvPr/>
        </p:nvSpPr>
        <p:spPr>
          <a:xfrm>
            <a:off x="2595563" y="2033588"/>
            <a:ext cx="1704975" cy="1733550"/>
          </a:xfrm>
          <a:prstGeom prst="rect">
            <a:avLst/>
          </a:prstGeom>
          <a:noFill/>
          <a:ln/>
        </p:spPr>
      </p:sp>
      <p:sp>
        <p:nvSpPr>
          <p:cNvPr id="6" name="Shape 2"/>
          <p:cNvSpPr/>
          <p:nvPr/>
        </p:nvSpPr>
        <p:spPr>
          <a:xfrm>
            <a:off x="2667000" y="2033588"/>
            <a:ext cx="1562100" cy="2205133"/>
          </a:xfrm>
          <a:prstGeom prst="rect">
            <a:avLst/>
          </a:prstGeom>
          <a:noFill/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2667000" y="2033588"/>
            <a:ext cx="1562100" cy="1776413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2667000" y="3810000"/>
            <a:ext cx="1562100" cy="428720"/>
          </a:xfrm>
          <a:prstGeom prst="rect">
            <a:avLst/>
          </a:prstGeom>
          <a:noFill/>
          <a:ln/>
        </p:spPr>
      </p:sp>
      <p:sp>
        <p:nvSpPr>
          <p:cNvPr id="9" name="Shape 4"/>
          <p:cNvSpPr/>
          <p:nvPr/>
        </p:nvSpPr>
        <p:spPr>
          <a:xfrm>
            <a:off x="2667000" y="3943350"/>
            <a:ext cx="1559719" cy="161925"/>
          </a:xfrm>
          <a:prstGeom prst="rect">
            <a:avLst/>
          </a:prstGeom>
          <a:noFill/>
          <a:ln/>
        </p:spPr>
      </p:sp>
      <p:sp>
        <p:nvSpPr>
          <p:cNvPr id="10" name="Text 5"/>
          <p:cNvSpPr/>
          <p:nvPr/>
        </p:nvSpPr>
        <p:spPr>
          <a:xfrm>
            <a:off x="2667000" y="3943350"/>
            <a:ext cx="828675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Platform Lifts</a:t>
            </a:r>
            <a:endParaRPr lang="en-US" sz="998" dirty="0"/>
          </a:p>
        </p:txBody>
      </p:sp>
      <p:sp>
        <p:nvSpPr>
          <p:cNvPr id="11" name="Shape 6"/>
          <p:cNvSpPr/>
          <p:nvPr/>
        </p:nvSpPr>
        <p:spPr>
          <a:xfrm>
            <a:off x="4848225" y="1947863"/>
            <a:ext cx="1704975" cy="1905000"/>
          </a:xfrm>
          <a:prstGeom prst="rect">
            <a:avLst/>
          </a:prstGeom>
          <a:noFill/>
          <a:ln/>
        </p:spPr>
      </p:sp>
      <p:sp>
        <p:nvSpPr>
          <p:cNvPr id="12" name="Shape 7"/>
          <p:cNvSpPr/>
          <p:nvPr/>
        </p:nvSpPr>
        <p:spPr>
          <a:xfrm>
            <a:off x="4919663" y="1947863"/>
            <a:ext cx="1562100" cy="2095500"/>
          </a:xfrm>
          <a:prstGeom prst="rect">
            <a:avLst/>
          </a:prstGeom>
          <a:noFill/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4919663" y="1947863"/>
            <a:ext cx="1562100" cy="1857375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4919663" y="3805237"/>
            <a:ext cx="1562100" cy="571500"/>
          </a:xfrm>
          <a:prstGeom prst="rect">
            <a:avLst/>
          </a:prstGeom>
          <a:noFill/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4919663" y="3805237"/>
            <a:ext cx="1559719" cy="8572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4919663" y="3938588"/>
            <a:ext cx="1559719" cy="161925"/>
          </a:xfrm>
          <a:prstGeom prst="rect">
            <a:avLst/>
          </a:prstGeom>
          <a:noFill/>
          <a:ln/>
        </p:spPr>
      </p:sp>
      <p:sp>
        <p:nvSpPr>
          <p:cNvPr id="17" name="Text 10"/>
          <p:cNvSpPr/>
          <p:nvPr/>
        </p:nvSpPr>
        <p:spPr>
          <a:xfrm>
            <a:off x="4919663" y="3938588"/>
            <a:ext cx="581025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Stair Lifts</a:t>
            </a:r>
            <a:endParaRPr lang="en-US" sz="998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143250" y="1081088"/>
            <a:ext cx="2862263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Accessibility Solutions</a:t>
            </a:r>
            <a:endParaRPr lang="en-US" sz="228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2667000" y="2047875"/>
            <a:ext cx="1562100" cy="1752600"/>
          </a:xfrm>
          <a:prstGeom prst="rect">
            <a:avLst/>
          </a:prstGeom>
        </p:spPr>
      </p:pic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4919663" y="2047875"/>
            <a:ext cx="15621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18056" t="0" b="13056"/>
          <a:stretch/>
        </p:blipFill>
        <p:spPr>
          <a:xfrm>
            <a:off x="6334125" y="2162175"/>
            <a:ext cx="2809875" cy="298132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29161" t="0" b="36010"/>
          <a:stretch/>
        </p:blipFill>
        <p:spPr>
          <a:xfrm>
            <a:off x="-1845150" y="-2278530"/>
            <a:ext cx="4482285" cy="4048902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2005013" y="1081088"/>
            <a:ext cx="513873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Mobility Systems &amp; Structural Solutions</a:t>
            </a:r>
            <a:endParaRPr lang="en-US" sz="2280" dirty="0"/>
          </a:p>
        </p:txBody>
      </p:sp>
      <p:sp>
        <p:nvSpPr>
          <p:cNvPr id="6" name="Shape 1"/>
          <p:cNvSpPr/>
          <p:nvPr/>
        </p:nvSpPr>
        <p:spPr>
          <a:xfrm>
            <a:off x="919162" y="2033588"/>
            <a:ext cx="1704975" cy="1309688"/>
          </a:xfrm>
          <a:prstGeom prst="rect">
            <a:avLst/>
          </a:prstGeom>
          <a:noFill/>
          <a:ln/>
        </p:spPr>
      </p:sp>
      <p:sp>
        <p:nvSpPr>
          <p:cNvPr id="7" name="Shape 2"/>
          <p:cNvSpPr/>
          <p:nvPr/>
        </p:nvSpPr>
        <p:spPr>
          <a:xfrm>
            <a:off x="990600" y="2033588"/>
            <a:ext cx="1562100" cy="1905190"/>
          </a:xfrm>
          <a:prstGeom prst="rect">
            <a:avLst/>
          </a:prstGeom>
          <a:noFill/>
          <a:ln/>
        </p:spPr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90600" y="2033588"/>
            <a:ext cx="1562100" cy="1476470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990600" y="3510058"/>
            <a:ext cx="1562100" cy="428720"/>
          </a:xfrm>
          <a:prstGeom prst="rect">
            <a:avLst/>
          </a:prstGeom>
          <a:noFill/>
          <a:ln/>
        </p:spPr>
      </p:sp>
      <p:sp>
        <p:nvSpPr>
          <p:cNvPr id="10" name="Shape 4"/>
          <p:cNvSpPr/>
          <p:nvPr/>
        </p:nvSpPr>
        <p:spPr>
          <a:xfrm>
            <a:off x="990600" y="3643408"/>
            <a:ext cx="1559719" cy="161925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990600" y="3643408"/>
            <a:ext cx="6286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Escalators</a:t>
            </a:r>
            <a:endParaRPr lang="en-US" sz="998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90600" y="3836384"/>
            <a:ext cx="1559719" cy="100013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2643188" y="2033588"/>
            <a:ext cx="1704975" cy="1733550"/>
          </a:xfrm>
          <a:prstGeom prst="rect">
            <a:avLst/>
          </a:prstGeom>
          <a:noFill/>
          <a:ln/>
        </p:spPr>
      </p:sp>
      <p:sp>
        <p:nvSpPr>
          <p:cNvPr id="14" name="Shape 7"/>
          <p:cNvSpPr/>
          <p:nvPr/>
        </p:nvSpPr>
        <p:spPr>
          <a:xfrm>
            <a:off x="2714625" y="2033588"/>
            <a:ext cx="1562100" cy="2205133"/>
          </a:xfrm>
          <a:prstGeom prst="rect">
            <a:avLst/>
          </a:prstGeom>
          <a:noFill/>
          <a:ln/>
        </p:spPr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2714625" y="2033588"/>
            <a:ext cx="1562100" cy="1776413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2714625" y="3810000"/>
            <a:ext cx="1562100" cy="428720"/>
          </a:xfrm>
          <a:prstGeom prst="rect">
            <a:avLst/>
          </a:prstGeom>
          <a:noFill/>
          <a:ln/>
        </p:spPr>
      </p:sp>
      <p:sp>
        <p:nvSpPr>
          <p:cNvPr id="17" name="Shape 9"/>
          <p:cNvSpPr/>
          <p:nvPr/>
        </p:nvSpPr>
        <p:spPr>
          <a:xfrm>
            <a:off x="2714625" y="3943350"/>
            <a:ext cx="1559719" cy="161925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2714625" y="3943350"/>
            <a:ext cx="109061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Moving Walkways</a:t>
            </a:r>
            <a:endParaRPr lang="en-US" sz="998" dirty="0"/>
          </a:p>
        </p:txBody>
      </p:sp>
      <p:sp>
        <p:nvSpPr>
          <p:cNvPr id="19" name="Shape 11"/>
          <p:cNvSpPr/>
          <p:nvPr/>
        </p:nvSpPr>
        <p:spPr>
          <a:xfrm>
            <a:off x="4795838" y="2033588"/>
            <a:ext cx="1700213" cy="1309688"/>
          </a:xfrm>
          <a:prstGeom prst="rect">
            <a:avLst/>
          </a:prstGeom>
          <a:noFill/>
          <a:ln/>
        </p:spPr>
      </p:sp>
      <p:sp>
        <p:nvSpPr>
          <p:cNvPr id="20" name="Shape 12"/>
          <p:cNvSpPr/>
          <p:nvPr/>
        </p:nvSpPr>
        <p:spPr>
          <a:xfrm>
            <a:off x="4867275" y="2033588"/>
            <a:ext cx="1557338" cy="1905190"/>
          </a:xfrm>
          <a:prstGeom prst="rect">
            <a:avLst/>
          </a:prstGeom>
          <a:noFill/>
          <a:ln/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4867275" y="2033588"/>
            <a:ext cx="1557338" cy="1476470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4867275" y="3510058"/>
            <a:ext cx="1557338" cy="428720"/>
          </a:xfrm>
          <a:prstGeom prst="rect">
            <a:avLst/>
          </a:prstGeom>
          <a:noFill/>
          <a:ln/>
        </p:spPr>
      </p:sp>
      <p:sp>
        <p:nvSpPr>
          <p:cNvPr id="23" name="Shape 14"/>
          <p:cNvSpPr/>
          <p:nvPr/>
        </p:nvSpPr>
        <p:spPr>
          <a:xfrm>
            <a:off x="4867275" y="3643408"/>
            <a:ext cx="1554956" cy="161925"/>
          </a:xfrm>
          <a:prstGeom prst="rect">
            <a:avLst/>
          </a:prstGeom>
          <a:noFill/>
          <a:ln/>
        </p:spPr>
      </p:sp>
      <p:sp>
        <p:nvSpPr>
          <p:cNvPr id="24" name="Text 15"/>
          <p:cNvSpPr/>
          <p:nvPr/>
        </p:nvSpPr>
        <p:spPr>
          <a:xfrm>
            <a:off x="4867275" y="3643408"/>
            <a:ext cx="136683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Structural Steel Shafts</a:t>
            </a:r>
            <a:endParaRPr lang="en-US" sz="998" dirty="0"/>
          </a:p>
        </p:txBody>
      </p:sp>
      <p:sp>
        <p:nvSpPr>
          <p:cNvPr id="25" name="Shape 16"/>
          <p:cNvSpPr/>
          <p:nvPr/>
        </p:nvSpPr>
        <p:spPr>
          <a:xfrm>
            <a:off x="6515100" y="2033588"/>
            <a:ext cx="1704975" cy="1905000"/>
          </a:xfrm>
          <a:prstGeom prst="rect">
            <a:avLst/>
          </a:prstGeom>
          <a:noFill/>
          <a:ln/>
        </p:spPr>
      </p:sp>
      <p:sp>
        <p:nvSpPr>
          <p:cNvPr id="26" name="Shape 17"/>
          <p:cNvSpPr/>
          <p:nvPr/>
        </p:nvSpPr>
        <p:spPr>
          <a:xfrm>
            <a:off x="6586538" y="2033588"/>
            <a:ext cx="1562100" cy="2095500"/>
          </a:xfrm>
          <a:prstGeom prst="rect">
            <a:avLst/>
          </a:prstGeom>
          <a:noFill/>
          <a:ln/>
        </p:spPr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586538" y="2033588"/>
            <a:ext cx="1562100" cy="1771650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6586538" y="3805237"/>
            <a:ext cx="1562100" cy="571500"/>
          </a:xfrm>
          <a:prstGeom prst="rect">
            <a:avLst/>
          </a:prstGeom>
          <a:noFill/>
          <a:ln/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6586538" y="3805237"/>
            <a:ext cx="1559719" cy="85725"/>
          </a:xfrm>
          <a:prstGeom prst="rect">
            <a:avLst/>
          </a:prstGeom>
        </p:spPr>
      </p:pic>
      <p:sp>
        <p:nvSpPr>
          <p:cNvPr id="30" name="Shape 19"/>
          <p:cNvSpPr/>
          <p:nvPr/>
        </p:nvSpPr>
        <p:spPr>
          <a:xfrm>
            <a:off x="6586538" y="3938588"/>
            <a:ext cx="1559719" cy="161925"/>
          </a:xfrm>
          <a:prstGeom prst="rect">
            <a:avLst/>
          </a:prstGeom>
          <a:noFill/>
          <a:ln/>
        </p:spPr>
      </p:sp>
      <p:sp>
        <p:nvSpPr>
          <p:cNvPr id="31" name="Text 20"/>
          <p:cNvSpPr/>
          <p:nvPr/>
        </p:nvSpPr>
        <p:spPr>
          <a:xfrm>
            <a:off x="6586538" y="3938588"/>
            <a:ext cx="15049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Metallic Shaft Structures</a:t>
            </a:r>
            <a:endParaRPr lang="en-US" sz="998" dirty="0"/>
          </a:p>
        </p:txBody>
      </p:sp>
      <p:sp>
        <p:nvSpPr>
          <p:cNvPr id="32" name="Shape 21"/>
          <p:cNvSpPr/>
          <p:nvPr/>
        </p:nvSpPr>
        <p:spPr>
          <a:xfrm>
            <a:off x="4452938" y="2919413"/>
            <a:ext cx="238125" cy="23813"/>
          </a:xfrm>
          <a:prstGeom prst="rect">
            <a:avLst/>
          </a:prstGeom>
          <a:solidFill>
            <a:srgbClr val="5D0201"/>
          </a:solidFill>
          <a:ln/>
        </p:spPr>
      </p:sp>
      <p:pic>
        <p:nvPicPr>
          <p:cNvPr id="33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990600" y="2038350"/>
            <a:ext cx="1562100" cy="1466850"/>
          </a:xfrm>
          <a:prstGeom prst="rect">
            <a:avLst/>
          </a:prstGeom>
        </p:spPr>
      </p:pic>
      <p:pic>
        <p:nvPicPr>
          <p:cNvPr id="34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4867275" y="2033588"/>
            <a:ext cx="1562100" cy="1466850"/>
          </a:xfrm>
          <a:prstGeom prst="rect">
            <a:avLst/>
          </a:prstGeom>
        </p:spPr>
      </p:pic>
      <p:pic>
        <p:nvPicPr>
          <p:cNvPr id="35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2714625" y="2038350"/>
            <a:ext cx="1562100" cy="1752600"/>
          </a:xfrm>
          <a:prstGeom prst="rect">
            <a:avLst/>
          </a:prstGeom>
        </p:spPr>
      </p:pic>
      <p:pic>
        <p:nvPicPr>
          <p:cNvPr id="36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6591300" y="2033588"/>
            <a:ext cx="15621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3850" y="1528763"/>
            <a:ext cx="4538663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4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Trusted by Leading Organizations</a:t>
            </a:r>
            <a:endParaRPr lang="en-US" sz="2280" dirty="0"/>
          </a:p>
        </p:txBody>
      </p:sp>
      <p:sp>
        <p:nvSpPr>
          <p:cNvPr id="3" name="Text 1"/>
          <p:cNvSpPr/>
          <p:nvPr/>
        </p:nvSpPr>
        <p:spPr>
          <a:xfrm>
            <a:off x="323850" y="1233488"/>
            <a:ext cx="61436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CLIENTS</a:t>
            </a:r>
            <a:endParaRPr lang="en-US" sz="998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2900" y="2571750"/>
            <a:ext cx="1477714" cy="915039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943100" y="2571750"/>
            <a:ext cx="1477714" cy="915039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644"/>
          <a:stretch/>
        </p:blipFill>
        <p:spPr>
          <a:xfrm>
            <a:off x="4805363" y="-33337"/>
            <a:ext cx="4338638" cy="514350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3543300" y="2571750"/>
            <a:ext cx="1477714" cy="915039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19100" y="985838"/>
            <a:ext cx="8310562" cy="38242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1238" y="542925"/>
            <a:ext cx="458152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Industries We Serve</a:t>
            </a:r>
            <a:endParaRPr lang="en-US" sz="228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33388" y="1514475"/>
            <a:ext cx="8215313" cy="30622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38300" y="523875"/>
            <a:ext cx="5867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Awards &amp; Government Recognition</a:t>
            </a:r>
            <a:endParaRPr lang="en-US" sz="228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38300" y="523875"/>
            <a:ext cx="5867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Iconic Projects</a:t>
            </a:r>
            <a:endParaRPr lang="en-US" sz="228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526772" y="1262063"/>
            <a:ext cx="1349183" cy="1067008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1526772" y="1262063"/>
            <a:ext cx="1349187" cy="1064971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4836812" y="1262063"/>
            <a:ext cx="1349183" cy="1067008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1526772" y="2329070"/>
            <a:ext cx="1349183" cy="455268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4836802" y="1262063"/>
            <a:ext cx="1349187" cy="1067008"/>
          </a:xfrm>
          <a:prstGeom prst="rect">
            <a:avLst/>
          </a:prstGeom>
        </p:spPr>
      </p:pic>
      <p:pic>
        <p:nvPicPr>
          <p:cNvPr id="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1526772" y="3125924"/>
            <a:ext cx="1349183" cy="1067008"/>
          </a:xfrm>
          <a:prstGeom prst="rect">
            <a:avLst/>
          </a:prstGeom>
        </p:spPr>
      </p:pic>
      <p:pic>
        <p:nvPicPr>
          <p:cNvPr id="10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4836812" y="2329070"/>
            <a:ext cx="1349183" cy="455268"/>
          </a:xfrm>
          <a:prstGeom prst="rect">
            <a:avLst/>
          </a:prstGeom>
        </p:spPr>
      </p:pic>
      <p:pic>
        <p:nvPicPr>
          <p:cNvPr id="11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1526772" y="3125924"/>
            <a:ext cx="1349187" cy="1067009"/>
          </a:xfrm>
          <a:prstGeom prst="rect">
            <a:avLst/>
          </a:prstGeom>
        </p:spPr>
      </p:pic>
      <p:pic>
        <p:nvPicPr>
          <p:cNvPr id="12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4836812" y="3125923"/>
            <a:ext cx="1349183" cy="1067008"/>
          </a:xfrm>
          <a:prstGeom prst="rect">
            <a:avLst/>
          </a:prstGeom>
        </p:spPr>
      </p:pic>
      <p:pic>
        <p:nvPicPr>
          <p:cNvPr id="13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1526772" y="4192932"/>
            <a:ext cx="1349183" cy="455268"/>
          </a:xfrm>
          <a:prstGeom prst="rect">
            <a:avLst/>
          </a:prstGeom>
        </p:spPr>
      </p:pic>
      <p:sp>
        <p:nvSpPr>
          <p:cNvPr id="14" name="Text 1"/>
          <p:cNvSpPr/>
          <p:nvPr/>
        </p:nvSpPr>
        <p:spPr>
          <a:xfrm>
            <a:off x="1682632" y="4282742"/>
            <a:ext cx="1036121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7"/>
              </a:lnSpc>
              <a:buNone/>
            </a:pPr>
            <a:r>
              <a:rPr lang="en-US" sz="35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Abu Dhabi Financial Center</a:t>
            </a:r>
            <a:endParaRPr lang="en-US" sz="353" dirty="0"/>
          </a:p>
          <a:p>
            <a:pPr algn="ctr" indent="0" marL="0">
              <a:lnSpc>
                <a:spcPts val="581"/>
              </a:lnSpc>
              <a:buNone/>
            </a:pPr>
            <a:r>
              <a:rPr lang="en-US" sz="35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ThyssenKrupp</a:t>
            </a:r>
            <a:endParaRPr lang="en-US" sz="353" dirty="0"/>
          </a:p>
          <a:p>
            <a:pPr algn="ctr" indent="0" marL="0">
              <a:lnSpc>
                <a:spcPts val="569"/>
              </a:lnSpc>
              <a:buNone/>
            </a:pPr>
            <a:r>
              <a:rPr lang="en-US" sz="35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ThyssenKrupp  |  Quantity: 04</a:t>
            </a:r>
            <a:endParaRPr lang="en-US" sz="353" dirty="0"/>
          </a:p>
        </p:txBody>
      </p:sp>
      <p:pic>
        <p:nvPicPr>
          <p:cNvPr id="15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4836802" y="3125924"/>
            <a:ext cx="1349187" cy="1067009"/>
          </a:xfrm>
          <a:prstGeom prst="rect">
            <a:avLst/>
          </a:prstGeom>
        </p:spPr>
      </p:pic>
      <p:pic>
        <p:nvPicPr>
          <p:cNvPr id="16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4836812" y="4192931"/>
            <a:ext cx="1349183" cy="455268"/>
          </a:xfrm>
          <a:prstGeom prst="rect">
            <a:avLst/>
          </a:prstGeom>
        </p:spPr>
      </p:pic>
      <p:pic>
        <p:nvPicPr>
          <p:cNvPr id="17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2953029" y="1262063"/>
            <a:ext cx="1349183" cy="1067008"/>
          </a:xfrm>
          <a:prstGeom prst="rect">
            <a:avLst/>
          </a:prstGeom>
        </p:spPr>
      </p:pic>
      <p:pic>
        <p:nvPicPr>
          <p:cNvPr id="18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2953029" y="1262063"/>
            <a:ext cx="1349183" cy="1067008"/>
          </a:xfrm>
          <a:prstGeom prst="rect">
            <a:avLst/>
          </a:prstGeom>
        </p:spPr>
      </p:pic>
      <p:pic>
        <p:nvPicPr>
          <p:cNvPr id="19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0" b="0"/>
          <a:stretch/>
        </p:blipFill>
        <p:spPr>
          <a:xfrm>
            <a:off x="6263069" y="1262063"/>
            <a:ext cx="1349183" cy="1067008"/>
          </a:xfrm>
          <a:prstGeom prst="rect">
            <a:avLst/>
          </a:prstGeom>
        </p:spPr>
      </p:pic>
      <p:pic>
        <p:nvPicPr>
          <p:cNvPr id="20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0"/>
          <a:stretch/>
        </p:blipFill>
        <p:spPr>
          <a:xfrm>
            <a:off x="2953029" y="2329070"/>
            <a:ext cx="1349183" cy="455268"/>
          </a:xfrm>
          <a:prstGeom prst="rect">
            <a:avLst/>
          </a:prstGeom>
        </p:spPr>
      </p:pic>
      <p:pic>
        <p:nvPicPr>
          <p:cNvPr id="21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0"/>
          <a:stretch/>
        </p:blipFill>
        <p:spPr>
          <a:xfrm>
            <a:off x="2953029" y="3125924"/>
            <a:ext cx="1349183" cy="1067008"/>
          </a:xfrm>
          <a:prstGeom prst="rect">
            <a:avLst/>
          </a:prstGeom>
        </p:spPr>
      </p:pic>
      <p:pic>
        <p:nvPicPr>
          <p:cNvPr id="22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0" b="0"/>
          <a:stretch/>
        </p:blipFill>
        <p:spPr>
          <a:xfrm>
            <a:off x="6263069" y="2329070"/>
            <a:ext cx="1349183" cy="455268"/>
          </a:xfrm>
          <a:prstGeom prst="rect">
            <a:avLst/>
          </a:prstGeom>
        </p:spPr>
      </p:pic>
      <p:pic>
        <p:nvPicPr>
          <p:cNvPr id="23" name="Image 19" descr="preencoded.png">    </p:cNvPr>
          <p:cNvPicPr>
            <a:picLocks noChangeAspect="1"/>
          </p:cNvPicPr>
          <p:nvPr/>
        </p:nvPicPr>
        <p:blipFill>
          <a:blip r:embed="rId20"/>
          <a:srcRect l="0" r="0" t="0" b="0"/>
          <a:stretch/>
        </p:blipFill>
        <p:spPr>
          <a:xfrm>
            <a:off x="2953029" y="3125923"/>
            <a:ext cx="1349183" cy="1067008"/>
          </a:xfrm>
          <a:prstGeom prst="rect">
            <a:avLst/>
          </a:prstGeom>
        </p:spPr>
      </p:pic>
      <p:pic>
        <p:nvPicPr>
          <p:cNvPr id="24" name="Image 20" descr="preencoded.png">    </p:cNvPr>
          <p:cNvPicPr>
            <a:picLocks noChangeAspect="1"/>
          </p:cNvPicPr>
          <p:nvPr/>
        </p:nvPicPr>
        <p:blipFill>
          <a:blip r:embed="rId21"/>
          <a:srcRect l="0" r="0" t="0" b="0"/>
          <a:stretch/>
        </p:blipFill>
        <p:spPr>
          <a:xfrm>
            <a:off x="6263069" y="3125923"/>
            <a:ext cx="1349183" cy="1067008"/>
          </a:xfrm>
          <a:prstGeom prst="rect">
            <a:avLst/>
          </a:prstGeom>
        </p:spPr>
      </p:pic>
      <p:pic>
        <p:nvPicPr>
          <p:cNvPr id="25" name="Image 21" descr="preencoded.png">    </p:cNvPr>
          <p:cNvPicPr>
            <a:picLocks noChangeAspect="1"/>
          </p:cNvPicPr>
          <p:nvPr/>
        </p:nvPicPr>
        <p:blipFill>
          <a:blip r:embed="rId22"/>
          <a:srcRect l="0" r="0" t="0" b="0"/>
          <a:stretch/>
        </p:blipFill>
        <p:spPr>
          <a:xfrm>
            <a:off x="2953029" y="4192932"/>
            <a:ext cx="1349183" cy="455268"/>
          </a:xfrm>
          <a:prstGeom prst="rect">
            <a:avLst/>
          </a:prstGeom>
        </p:spPr>
      </p:pic>
      <p:pic>
        <p:nvPicPr>
          <p:cNvPr id="26" name="Image 22" descr="preencoded.png">    </p:cNvPr>
          <p:cNvPicPr>
            <a:picLocks noChangeAspect="1"/>
          </p:cNvPicPr>
          <p:nvPr/>
        </p:nvPicPr>
        <p:blipFill>
          <a:blip r:embed="rId23"/>
          <a:srcRect l="0" r="0" t="0" b="0"/>
          <a:stretch/>
        </p:blipFill>
        <p:spPr>
          <a:xfrm>
            <a:off x="6263069" y="4192932"/>
            <a:ext cx="1349183" cy="455268"/>
          </a:xfrm>
          <a:prstGeom prst="rect">
            <a:avLst/>
          </a:prstGeom>
        </p:spPr>
      </p:pic>
      <p:sp>
        <p:nvSpPr>
          <p:cNvPr id="27" name="Text 2"/>
          <p:cNvSpPr/>
          <p:nvPr/>
        </p:nvSpPr>
        <p:spPr>
          <a:xfrm>
            <a:off x="6426557" y="4283443"/>
            <a:ext cx="102454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5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Palm Jumeirah Villa</a:t>
            </a:r>
            <a:endParaRPr lang="en-US" sz="351" dirty="0"/>
          </a:p>
          <a:p>
            <a:pPr algn="ctr" indent="0" marL="0">
              <a:lnSpc>
                <a:spcPts val="580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ThyssenKrupp</a:t>
            </a:r>
            <a:endParaRPr lang="en-US" sz="351" dirty="0"/>
          </a:p>
          <a:p>
            <a:pPr algn="ctr" indent="0" marL="0">
              <a:lnSpc>
                <a:spcPts val="571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ThyssenKrupp  |  Quantity: 01</a:t>
            </a:r>
            <a:endParaRPr lang="en-US" sz="351" dirty="0"/>
          </a:p>
        </p:txBody>
      </p:sp>
      <p:sp>
        <p:nvSpPr>
          <p:cNvPr id="28" name="Text 3"/>
          <p:cNvSpPr/>
          <p:nvPr/>
        </p:nvSpPr>
        <p:spPr>
          <a:xfrm>
            <a:off x="4984784" y="4283737"/>
            <a:ext cx="1059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8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Jebel Ali</a:t>
            </a:r>
            <a:endParaRPr lang="en-US" sz="354" dirty="0"/>
          </a:p>
          <a:p>
            <a:pPr algn="ctr" indent="0" marL="0">
              <a:lnSpc>
                <a:spcPts val="546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Ultra Electric Co LLC</a:t>
            </a:r>
            <a:endParaRPr lang="en-US" sz="354" dirty="0"/>
          </a:p>
          <a:p>
            <a:pPr algn="ctr" indent="0" marL="0">
              <a:lnSpc>
                <a:spcPts val="604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Ultra Electronic  |  Quantity: 02</a:t>
            </a:r>
            <a:endParaRPr lang="en-US" sz="354" dirty="0"/>
          </a:p>
        </p:txBody>
      </p:sp>
      <p:sp>
        <p:nvSpPr>
          <p:cNvPr id="29" name="Text 4"/>
          <p:cNvSpPr/>
          <p:nvPr/>
        </p:nvSpPr>
        <p:spPr>
          <a:xfrm>
            <a:off x="3124284" y="4282516"/>
            <a:ext cx="1001391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2"/>
              </a:lnSpc>
              <a:buNone/>
            </a:pPr>
            <a:r>
              <a:rPr lang="en-US" sz="349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Umm AlQuwawin Hospital</a:t>
            </a:r>
            <a:endParaRPr lang="en-US" sz="349" dirty="0"/>
          </a:p>
          <a:p>
            <a:pPr algn="ctr" indent="0" marL="0">
              <a:lnSpc>
                <a:spcPts val="566"/>
              </a:lnSpc>
              <a:buNone/>
            </a:pPr>
            <a:r>
              <a:rPr lang="en-US" sz="349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ThyssenKrupp</a:t>
            </a:r>
            <a:endParaRPr lang="en-US" sz="349" dirty="0"/>
          </a:p>
          <a:p>
            <a:pPr algn="ctr" indent="0" marL="0">
              <a:lnSpc>
                <a:spcPts val="588"/>
              </a:lnSpc>
              <a:buNone/>
            </a:pPr>
            <a:r>
              <a:rPr lang="en-US" sz="349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ThyssenKrupp  |  Quantity: 11</a:t>
            </a:r>
            <a:endParaRPr lang="en-US" sz="349" dirty="0"/>
          </a:p>
        </p:txBody>
      </p:sp>
      <p:pic>
        <p:nvPicPr>
          <p:cNvPr id="30" name="Image 23" descr="preencoded.png">    </p:cNvPr>
          <p:cNvPicPr>
            <a:picLocks noChangeAspect="1"/>
          </p:cNvPicPr>
          <p:nvPr/>
        </p:nvPicPr>
        <p:blipFill>
          <a:blip r:embed="rId24"/>
          <a:srcRect l="0" r="0" t="0" b="0"/>
          <a:stretch/>
        </p:blipFill>
        <p:spPr>
          <a:xfrm>
            <a:off x="6263069" y="3125923"/>
            <a:ext cx="1349183" cy="1067008"/>
          </a:xfrm>
          <a:prstGeom prst="rect">
            <a:avLst/>
          </a:prstGeom>
        </p:spPr>
      </p:pic>
      <p:sp>
        <p:nvSpPr>
          <p:cNvPr id="31" name="Text 5"/>
          <p:cNvSpPr/>
          <p:nvPr/>
        </p:nvSpPr>
        <p:spPr>
          <a:xfrm>
            <a:off x="6420427" y="2427496"/>
            <a:ext cx="104191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9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Fujairah Rotana Accommodation</a:t>
            </a:r>
            <a:endParaRPr lang="en-US" sz="354" dirty="0"/>
          </a:p>
          <a:p>
            <a:pPr algn="ctr" indent="0" marL="0">
              <a:lnSpc>
                <a:spcPts val="562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ThyssenKrupp</a:t>
            </a:r>
            <a:endParaRPr lang="en-US" sz="354" dirty="0"/>
          </a:p>
          <a:p>
            <a:pPr algn="ctr" indent="0" marL="0">
              <a:lnSpc>
                <a:spcPts val="588"/>
              </a:lnSpc>
              <a:buNone/>
            </a:pPr>
            <a:r>
              <a:rPr lang="en-US" sz="354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ThyssenKrupp  |  Quantity: 02</a:t>
            </a:r>
            <a:endParaRPr lang="en-US" sz="354" dirty="0"/>
          </a:p>
        </p:txBody>
      </p:sp>
      <p:sp>
        <p:nvSpPr>
          <p:cNvPr id="32" name="Text 6"/>
          <p:cNvSpPr/>
          <p:nvPr/>
        </p:nvSpPr>
        <p:spPr>
          <a:xfrm>
            <a:off x="5000588" y="2427745"/>
            <a:ext cx="101875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25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Ajman Residence Phase 1</a:t>
            </a:r>
            <a:endParaRPr lang="en-US" sz="351" dirty="0"/>
          </a:p>
          <a:p>
            <a:pPr algn="ctr" indent="0" marL="0">
              <a:lnSpc>
                <a:spcPts val="563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ThyssenKrupp</a:t>
            </a:r>
            <a:endParaRPr lang="en-US" sz="351" dirty="0"/>
          </a:p>
          <a:p>
            <a:pPr algn="ctr" indent="0" marL="0">
              <a:lnSpc>
                <a:spcPts val="588"/>
              </a:lnSpc>
              <a:buNone/>
            </a:pPr>
            <a:r>
              <a:rPr lang="en-US" sz="35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ThyssenKrupp  |  Quantity: 16</a:t>
            </a:r>
            <a:endParaRPr lang="en-US" sz="351" dirty="0"/>
          </a:p>
        </p:txBody>
      </p:sp>
      <p:sp>
        <p:nvSpPr>
          <p:cNvPr id="33" name="Text 7"/>
          <p:cNvSpPr/>
          <p:nvPr/>
        </p:nvSpPr>
        <p:spPr>
          <a:xfrm>
            <a:off x="3165723" y="2426523"/>
            <a:ext cx="920354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0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Metro Green Line</a:t>
            </a:r>
            <a:endParaRPr lang="en-US" sz="356" dirty="0"/>
          </a:p>
          <a:p>
            <a:pPr algn="ctr" indent="0" marL="0">
              <a:lnSpc>
                <a:spcPts val="547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Al Yousuf Electronics LLC</a:t>
            </a:r>
            <a:endParaRPr lang="en-US" sz="356" dirty="0"/>
          </a:p>
          <a:p>
            <a:pPr algn="ctr" indent="0" marL="0">
              <a:lnSpc>
                <a:spcPts val="601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Fujitec  |  Quantity: 08</a:t>
            </a:r>
            <a:endParaRPr lang="en-US" sz="356" dirty="0"/>
          </a:p>
        </p:txBody>
      </p:sp>
      <p:pic>
        <p:nvPicPr>
          <p:cNvPr id="34" name="Image 24" descr="preencoded.png">    </p:cNvPr>
          <p:cNvPicPr>
            <a:picLocks noChangeAspect="1"/>
          </p:cNvPicPr>
          <p:nvPr/>
        </p:nvPicPr>
        <p:blipFill>
          <a:blip r:embed="rId25"/>
          <a:srcRect l="0" r="0" t="0" b="0"/>
          <a:stretch/>
        </p:blipFill>
        <p:spPr>
          <a:xfrm>
            <a:off x="6263069" y="1262063"/>
            <a:ext cx="1349183" cy="1054795"/>
          </a:xfrm>
          <a:prstGeom prst="rect">
            <a:avLst/>
          </a:prstGeom>
        </p:spPr>
      </p:pic>
      <p:sp>
        <p:nvSpPr>
          <p:cNvPr id="35" name="Text 8"/>
          <p:cNvSpPr/>
          <p:nvPr/>
        </p:nvSpPr>
        <p:spPr>
          <a:xfrm>
            <a:off x="1656178" y="2426750"/>
            <a:ext cx="108821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1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Oceana Palm Jumeirah</a:t>
            </a:r>
            <a:endParaRPr lang="en-US" sz="356" dirty="0"/>
          </a:p>
          <a:p>
            <a:pPr algn="ctr" indent="0" marL="0">
              <a:lnSpc>
                <a:spcPts val="547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Schindler Pars International Ltd</a:t>
            </a:r>
            <a:endParaRPr lang="en-US" sz="356" dirty="0"/>
          </a:p>
          <a:p>
            <a:pPr algn="ctr" indent="0" marL="0">
              <a:lnSpc>
                <a:spcPts val="601"/>
              </a:lnSpc>
              <a:buNone/>
            </a:pPr>
            <a:r>
              <a:rPr lang="en-US" sz="356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Schindler  |  Quantity: 12</a:t>
            </a:r>
            <a:endParaRPr lang="en-US" sz="356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38300" y="523875"/>
            <a:ext cx="5867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Iconic Projects</a:t>
            </a:r>
            <a:endParaRPr lang="en-US" sz="228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527646" y="1262063"/>
            <a:ext cx="1349183" cy="1067008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1527646" y="1262063"/>
            <a:ext cx="1349187" cy="1067008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4837714" y="1262063"/>
            <a:ext cx="1349183" cy="1067008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1527646" y="2329071"/>
            <a:ext cx="1349183" cy="455268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4837695" y="1262063"/>
            <a:ext cx="1349187" cy="1067008"/>
          </a:xfrm>
          <a:prstGeom prst="rect">
            <a:avLst/>
          </a:prstGeom>
        </p:spPr>
      </p:pic>
      <p:pic>
        <p:nvPicPr>
          <p:cNvPr id="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1527646" y="3125924"/>
            <a:ext cx="1349183" cy="1067009"/>
          </a:xfrm>
          <a:prstGeom prst="rect">
            <a:avLst/>
          </a:prstGeom>
        </p:spPr>
      </p:pic>
      <p:pic>
        <p:nvPicPr>
          <p:cNvPr id="10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4837714" y="2329071"/>
            <a:ext cx="1349183" cy="455268"/>
          </a:xfrm>
          <a:prstGeom prst="rect">
            <a:avLst/>
          </a:prstGeom>
        </p:spPr>
      </p:pic>
      <p:pic>
        <p:nvPicPr>
          <p:cNvPr id="11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1527646" y="3125924"/>
            <a:ext cx="1349187" cy="1067009"/>
          </a:xfrm>
          <a:prstGeom prst="rect">
            <a:avLst/>
          </a:prstGeom>
        </p:spPr>
      </p:pic>
      <p:pic>
        <p:nvPicPr>
          <p:cNvPr id="12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4837714" y="3125924"/>
            <a:ext cx="1349183" cy="1067009"/>
          </a:xfrm>
          <a:prstGeom prst="rect">
            <a:avLst/>
          </a:prstGeom>
        </p:spPr>
      </p:pic>
      <p:pic>
        <p:nvPicPr>
          <p:cNvPr id="13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1527646" y="4192932"/>
            <a:ext cx="1349183" cy="455268"/>
          </a:xfrm>
          <a:prstGeom prst="rect">
            <a:avLst/>
          </a:prstGeom>
        </p:spPr>
      </p:pic>
      <p:sp>
        <p:nvSpPr>
          <p:cNvPr id="14" name="Text 1"/>
          <p:cNvSpPr/>
          <p:nvPr/>
        </p:nvSpPr>
        <p:spPr>
          <a:xfrm>
            <a:off x="1767446" y="4282742"/>
            <a:ext cx="86825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0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 Ain Schools</a:t>
            </a:r>
            <a:endParaRPr lang="en-US" sz="363" dirty="0"/>
          </a:p>
          <a:p>
            <a:pPr algn="ctr" indent="0" marL="0">
              <a:lnSpc>
                <a:spcPts val="544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 KONE Middle East UAE</a:t>
            </a:r>
            <a:endParaRPr lang="en-US" sz="363" dirty="0"/>
          </a:p>
          <a:p>
            <a:pPr algn="ctr" indent="0" marL="0">
              <a:lnSpc>
                <a:spcPts val="599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02</a:t>
            </a:r>
            <a:endParaRPr lang="en-US" sz="363" dirty="0"/>
          </a:p>
        </p:txBody>
      </p:sp>
      <p:sp>
        <p:nvSpPr>
          <p:cNvPr id="15" name="Text 2"/>
          <p:cNvSpPr/>
          <p:nvPr/>
        </p:nvSpPr>
        <p:spPr>
          <a:xfrm>
            <a:off x="1808671" y="2426750"/>
            <a:ext cx="793009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2"/>
              </a:lnSpc>
              <a:buNone/>
            </a:pPr>
            <a:r>
              <a:rPr lang="en-US" sz="357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 Ain Stadium</a:t>
            </a:r>
            <a:endParaRPr lang="en-US" sz="357" dirty="0"/>
          </a:p>
          <a:p>
            <a:pPr algn="ctr" indent="0" marL="0">
              <a:lnSpc>
                <a:spcPts val="546"/>
              </a:lnSpc>
              <a:buNone/>
            </a:pPr>
            <a:r>
              <a:rPr lang="en-US" sz="357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KONE</a:t>
            </a:r>
            <a:endParaRPr lang="en-US" sz="357" dirty="0"/>
          </a:p>
          <a:p>
            <a:pPr algn="ctr" indent="0" marL="0">
              <a:lnSpc>
                <a:spcPts val="601"/>
              </a:lnSpc>
              <a:buNone/>
            </a:pPr>
            <a:r>
              <a:rPr lang="en-US" sz="357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02</a:t>
            </a:r>
            <a:endParaRPr lang="en-US" sz="357" dirty="0"/>
          </a:p>
        </p:txBody>
      </p:sp>
      <p:pic>
        <p:nvPicPr>
          <p:cNvPr id="16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4837658" y="3125924"/>
            <a:ext cx="1349187" cy="1067009"/>
          </a:xfrm>
          <a:prstGeom prst="rect">
            <a:avLst/>
          </a:prstGeom>
        </p:spPr>
      </p:pic>
      <p:pic>
        <p:nvPicPr>
          <p:cNvPr id="17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4837695" y="4192932"/>
            <a:ext cx="1349183" cy="455268"/>
          </a:xfrm>
          <a:prstGeom prst="rect">
            <a:avLst/>
          </a:prstGeom>
        </p:spPr>
      </p:pic>
      <p:pic>
        <p:nvPicPr>
          <p:cNvPr id="18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2953903" y="1262063"/>
            <a:ext cx="1349183" cy="1067008"/>
          </a:xfrm>
          <a:prstGeom prst="rect">
            <a:avLst/>
          </a:prstGeom>
        </p:spPr>
      </p:pic>
      <p:pic>
        <p:nvPicPr>
          <p:cNvPr id="19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2953903" y="1262063"/>
            <a:ext cx="1349183" cy="1067008"/>
          </a:xfrm>
          <a:prstGeom prst="rect">
            <a:avLst/>
          </a:prstGeom>
        </p:spPr>
      </p:pic>
      <p:pic>
        <p:nvPicPr>
          <p:cNvPr id="20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0" b="0"/>
          <a:stretch/>
        </p:blipFill>
        <p:spPr>
          <a:xfrm>
            <a:off x="6263934" y="1262063"/>
            <a:ext cx="1349183" cy="1067008"/>
          </a:xfrm>
          <a:prstGeom prst="rect">
            <a:avLst/>
          </a:prstGeom>
        </p:spPr>
      </p:pic>
      <p:pic>
        <p:nvPicPr>
          <p:cNvPr id="21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0"/>
          <a:stretch/>
        </p:blipFill>
        <p:spPr>
          <a:xfrm>
            <a:off x="2953903" y="2329071"/>
            <a:ext cx="1349183" cy="455268"/>
          </a:xfrm>
          <a:prstGeom prst="rect">
            <a:avLst/>
          </a:prstGeom>
        </p:spPr>
      </p:pic>
      <p:pic>
        <p:nvPicPr>
          <p:cNvPr id="22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0"/>
          <a:stretch/>
        </p:blipFill>
        <p:spPr>
          <a:xfrm>
            <a:off x="6263934" y="1262063"/>
            <a:ext cx="1349183" cy="1067008"/>
          </a:xfrm>
          <a:prstGeom prst="rect">
            <a:avLst/>
          </a:prstGeom>
        </p:spPr>
      </p:pic>
      <p:pic>
        <p:nvPicPr>
          <p:cNvPr id="23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0" b="0"/>
          <a:stretch/>
        </p:blipFill>
        <p:spPr>
          <a:xfrm>
            <a:off x="2953903" y="3125924"/>
            <a:ext cx="1349183" cy="1067009"/>
          </a:xfrm>
          <a:prstGeom prst="rect">
            <a:avLst/>
          </a:prstGeom>
        </p:spPr>
      </p:pic>
      <p:pic>
        <p:nvPicPr>
          <p:cNvPr id="24" name="Image 19" descr="preencoded.png">    </p:cNvPr>
          <p:cNvPicPr>
            <a:picLocks noChangeAspect="1"/>
          </p:cNvPicPr>
          <p:nvPr/>
        </p:nvPicPr>
        <p:blipFill>
          <a:blip r:embed="rId20"/>
          <a:srcRect l="0" r="0" t="0" b="0"/>
          <a:stretch/>
        </p:blipFill>
        <p:spPr>
          <a:xfrm>
            <a:off x="6263934" y="2329071"/>
            <a:ext cx="1349183" cy="455268"/>
          </a:xfrm>
          <a:prstGeom prst="rect">
            <a:avLst/>
          </a:prstGeom>
        </p:spPr>
      </p:pic>
      <p:pic>
        <p:nvPicPr>
          <p:cNvPr id="25" name="Image 20" descr="preencoded.png">    </p:cNvPr>
          <p:cNvPicPr>
            <a:picLocks noChangeAspect="1"/>
          </p:cNvPicPr>
          <p:nvPr/>
        </p:nvPicPr>
        <p:blipFill>
          <a:blip r:embed="rId21"/>
          <a:srcRect l="0" r="0" t="0" b="0"/>
          <a:stretch/>
        </p:blipFill>
        <p:spPr>
          <a:xfrm>
            <a:off x="2953903" y="3125924"/>
            <a:ext cx="1349183" cy="1067009"/>
          </a:xfrm>
          <a:prstGeom prst="rect">
            <a:avLst/>
          </a:prstGeom>
        </p:spPr>
      </p:pic>
      <p:pic>
        <p:nvPicPr>
          <p:cNvPr id="26" name="Image 21" descr="preencoded.png">    </p:cNvPr>
          <p:cNvPicPr>
            <a:picLocks noChangeAspect="1"/>
          </p:cNvPicPr>
          <p:nvPr/>
        </p:nvPicPr>
        <p:blipFill>
          <a:blip r:embed="rId22"/>
          <a:srcRect l="0" r="0" t="0" b="0"/>
          <a:stretch/>
        </p:blipFill>
        <p:spPr>
          <a:xfrm>
            <a:off x="6263934" y="3125924"/>
            <a:ext cx="1349183" cy="1067009"/>
          </a:xfrm>
          <a:prstGeom prst="rect">
            <a:avLst/>
          </a:prstGeom>
        </p:spPr>
      </p:pic>
      <p:pic>
        <p:nvPicPr>
          <p:cNvPr id="27" name="Image 22" descr="preencoded.png">    </p:cNvPr>
          <p:cNvPicPr>
            <a:picLocks noChangeAspect="1"/>
          </p:cNvPicPr>
          <p:nvPr/>
        </p:nvPicPr>
        <p:blipFill>
          <a:blip r:embed="rId23"/>
          <a:srcRect l="0" r="0" t="0" b="0"/>
          <a:stretch/>
        </p:blipFill>
        <p:spPr>
          <a:xfrm>
            <a:off x="2953903" y="4192932"/>
            <a:ext cx="1349183" cy="455268"/>
          </a:xfrm>
          <a:prstGeom prst="rect">
            <a:avLst/>
          </a:prstGeom>
        </p:spPr>
      </p:pic>
      <p:pic>
        <p:nvPicPr>
          <p:cNvPr id="28" name="Image 23" descr="preencoded.png">    </p:cNvPr>
          <p:cNvPicPr>
            <a:picLocks noChangeAspect="1"/>
          </p:cNvPicPr>
          <p:nvPr/>
        </p:nvPicPr>
        <p:blipFill>
          <a:blip r:embed="rId24"/>
          <a:srcRect l="0" r="0" t="0" b="0"/>
          <a:stretch/>
        </p:blipFill>
        <p:spPr>
          <a:xfrm>
            <a:off x="6263934" y="4192932"/>
            <a:ext cx="1349183" cy="455268"/>
          </a:xfrm>
          <a:prstGeom prst="rect">
            <a:avLst/>
          </a:prstGeom>
        </p:spPr>
      </p:pic>
      <p:sp>
        <p:nvSpPr>
          <p:cNvPr id="29" name="Text 3"/>
          <p:cNvSpPr/>
          <p:nvPr/>
        </p:nvSpPr>
        <p:spPr>
          <a:xfrm>
            <a:off x="6503770" y="4282448"/>
            <a:ext cx="86825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0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KONE Transemirates</a:t>
            </a:r>
            <a:endParaRPr lang="en-US" sz="363" dirty="0"/>
          </a:p>
          <a:p>
            <a:pPr algn="ctr" indent="0" marL="0">
              <a:lnSpc>
                <a:spcPts val="544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 KONE Middle East UAE</a:t>
            </a:r>
            <a:endParaRPr lang="en-US" sz="363" dirty="0"/>
          </a:p>
          <a:p>
            <a:pPr algn="ctr" indent="0" marL="0">
              <a:lnSpc>
                <a:spcPts val="599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06</a:t>
            </a:r>
            <a:endParaRPr lang="en-US" sz="363" dirty="0"/>
          </a:p>
        </p:txBody>
      </p:sp>
      <p:sp>
        <p:nvSpPr>
          <p:cNvPr id="30" name="Text 4"/>
          <p:cNvSpPr/>
          <p:nvPr/>
        </p:nvSpPr>
        <p:spPr>
          <a:xfrm>
            <a:off x="5084397" y="4282675"/>
            <a:ext cx="85668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8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Atlantis Staff Accomodation</a:t>
            </a:r>
            <a:endParaRPr lang="en-US" sz="362" dirty="0"/>
          </a:p>
          <a:p>
            <a:pPr algn="ctr" indent="0" marL="0">
              <a:lnSpc>
                <a:spcPts val="545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KONE Middle East UAE</a:t>
            </a:r>
            <a:endParaRPr lang="en-US" sz="362" dirty="0"/>
          </a:p>
          <a:p>
            <a:pPr algn="ctr" indent="0" marL="0">
              <a:lnSpc>
                <a:spcPts val="599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05</a:t>
            </a:r>
            <a:endParaRPr lang="en-US" sz="362" dirty="0"/>
          </a:p>
        </p:txBody>
      </p:sp>
      <p:sp>
        <p:nvSpPr>
          <p:cNvPr id="31" name="Text 5"/>
          <p:cNvSpPr/>
          <p:nvPr/>
        </p:nvSpPr>
        <p:spPr>
          <a:xfrm>
            <a:off x="3193814" y="4282516"/>
            <a:ext cx="86825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0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Mazyad Station Al Ain</a:t>
            </a:r>
            <a:endParaRPr lang="en-US" sz="363" dirty="0"/>
          </a:p>
          <a:p>
            <a:pPr algn="ctr" indent="0" marL="0">
              <a:lnSpc>
                <a:spcPts val="526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 KONE Middle East UAE</a:t>
            </a:r>
            <a:endParaRPr lang="en-US" sz="363" dirty="0"/>
          </a:p>
          <a:p>
            <a:pPr algn="ctr" indent="0" marL="0">
              <a:lnSpc>
                <a:spcPts val="617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01</a:t>
            </a:r>
            <a:endParaRPr lang="en-US" sz="363" dirty="0"/>
          </a:p>
        </p:txBody>
      </p:sp>
      <p:pic>
        <p:nvPicPr>
          <p:cNvPr id="32" name="Image 24" descr="preencoded.png">    </p:cNvPr>
          <p:cNvPicPr>
            <a:picLocks noChangeAspect="1"/>
          </p:cNvPicPr>
          <p:nvPr/>
        </p:nvPicPr>
        <p:blipFill>
          <a:blip r:embed="rId25"/>
          <a:srcRect l="0" r="0" t="0" b="0"/>
          <a:stretch/>
        </p:blipFill>
        <p:spPr>
          <a:xfrm>
            <a:off x="6263934" y="3125924"/>
            <a:ext cx="1349183" cy="1067009"/>
          </a:xfrm>
          <a:prstGeom prst="rect">
            <a:avLst/>
          </a:prstGeom>
        </p:spPr>
      </p:pic>
      <p:sp>
        <p:nvSpPr>
          <p:cNvPr id="33" name="Text 6"/>
          <p:cNvSpPr/>
          <p:nvPr/>
        </p:nvSpPr>
        <p:spPr>
          <a:xfrm>
            <a:off x="6510672" y="2427496"/>
            <a:ext cx="85668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8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Tiara United Towers</a:t>
            </a:r>
            <a:endParaRPr lang="en-US" sz="362" dirty="0"/>
          </a:p>
          <a:p>
            <a:pPr algn="ctr" indent="0" marL="0">
              <a:lnSpc>
                <a:spcPts val="543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KONE Middle East UAE</a:t>
            </a:r>
            <a:endParaRPr lang="en-US" sz="362" dirty="0"/>
          </a:p>
          <a:p>
            <a:pPr algn="ctr" indent="0" marL="0">
              <a:lnSpc>
                <a:spcPts val="601"/>
              </a:lnSpc>
              <a:buNone/>
            </a:pPr>
            <a:r>
              <a:rPr lang="en-US" sz="362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16</a:t>
            </a:r>
            <a:endParaRPr lang="en-US" sz="362" dirty="0"/>
          </a:p>
        </p:txBody>
      </p:sp>
      <p:sp>
        <p:nvSpPr>
          <p:cNvPr id="34" name="Text 7"/>
          <p:cNvSpPr/>
          <p:nvPr/>
        </p:nvSpPr>
        <p:spPr>
          <a:xfrm>
            <a:off x="5023563" y="2426704"/>
            <a:ext cx="9782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37"/>
              </a:lnSpc>
              <a:buNone/>
            </a:pPr>
            <a:r>
              <a:rPr lang="en-US" sz="36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Center for One Day Surgery Al Ain</a:t>
            </a:r>
            <a:endParaRPr lang="en-US" sz="361" dirty="0"/>
          </a:p>
          <a:p>
            <a:pPr algn="ctr" indent="0" marL="0">
              <a:lnSpc>
                <a:spcPts val="526"/>
              </a:lnSpc>
              <a:buNone/>
            </a:pPr>
            <a:r>
              <a:rPr lang="en-US" sz="36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KONE Middle East UAE</a:t>
            </a:r>
            <a:endParaRPr lang="en-US" sz="361" dirty="0"/>
          </a:p>
          <a:p>
            <a:pPr algn="ctr" indent="0" marL="0">
              <a:lnSpc>
                <a:spcPts val="618"/>
              </a:lnSpc>
              <a:buNone/>
            </a:pPr>
            <a:r>
              <a:rPr lang="en-US" sz="361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01</a:t>
            </a:r>
            <a:endParaRPr lang="en-US" sz="361" dirty="0"/>
          </a:p>
        </p:txBody>
      </p:sp>
      <p:sp>
        <p:nvSpPr>
          <p:cNvPr id="35" name="Text 8"/>
          <p:cNvSpPr/>
          <p:nvPr/>
        </p:nvSpPr>
        <p:spPr>
          <a:xfrm>
            <a:off x="3193814" y="2427564"/>
            <a:ext cx="86825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0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 Ain Villa</a:t>
            </a:r>
            <a:endParaRPr lang="en-US" sz="363" dirty="0"/>
          </a:p>
          <a:p>
            <a:pPr algn="ctr" indent="0" marL="0">
              <a:lnSpc>
                <a:spcPts val="543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Client:  KONE Middle East UAE</a:t>
            </a:r>
            <a:endParaRPr lang="en-US" sz="363" dirty="0"/>
          </a:p>
          <a:p>
            <a:pPr algn="ctr" indent="0" marL="0">
              <a:lnSpc>
                <a:spcPts val="600"/>
              </a:lnSpc>
              <a:buNone/>
            </a:pPr>
            <a:r>
              <a:rPr lang="en-US" sz="363" b="1" dirty="0">
                <a:solidFill>
                  <a:srgbClr val="666B6B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Brand: KONE  |  Quantity: 01</a:t>
            </a:r>
            <a:endParaRPr lang="en-US" sz="363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16667" t="0" b="16667"/>
          <a:stretch/>
        </p:blipFill>
        <p:spPr>
          <a:xfrm>
            <a:off x="-914400" y="-51435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16667" t="0" b="16667"/>
          <a:stretch/>
        </p:blipFill>
        <p:spPr>
          <a:xfrm>
            <a:off x="-914400" y="-51435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14325" y="1847528"/>
            <a:ext cx="1909762" cy="390944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314325" y="2706749"/>
            <a:ext cx="1909762" cy="39094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314325" y="3565687"/>
            <a:ext cx="1909762" cy="390944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363903" y="1895603"/>
            <a:ext cx="293024" cy="293018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363903" y="2754825"/>
            <a:ext cx="293024" cy="293018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363903" y="3613763"/>
            <a:ext cx="293024" cy="29301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314325" y="2278414"/>
            <a:ext cx="1909762" cy="39443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314325" y="3137635"/>
            <a:ext cx="1909762" cy="39443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314325" y="3996573"/>
            <a:ext cx="1909762" cy="39443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314325" y="4425308"/>
            <a:ext cx="1909762" cy="39443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363903" y="2328381"/>
            <a:ext cx="293024" cy="293037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363903" y="3187603"/>
            <a:ext cx="293024" cy="293037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rcRect l="0" r="-2" t="0" b="0"/>
          <a:stretch/>
        </p:blipFill>
        <p:spPr>
          <a:xfrm>
            <a:off x="363903" y="4046541"/>
            <a:ext cx="293024" cy="293037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rcRect l="0" r="-2" t="0" b="0"/>
          <a:stretch/>
        </p:blipFill>
        <p:spPr>
          <a:xfrm>
            <a:off x="363903" y="4475276"/>
            <a:ext cx="293024" cy="293037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0"/>
          <a:stretch/>
        </p:blipFill>
        <p:spPr>
          <a:xfrm>
            <a:off x="3962400" y="0"/>
            <a:ext cx="5181600" cy="51435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786147" y="1981889"/>
            <a:ext cx="1131284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Elevator Manufacturing</a:t>
            </a:r>
            <a:endParaRPr lang="en-US" sz="672" dirty="0"/>
          </a:p>
        </p:txBody>
      </p:sp>
      <p:sp>
        <p:nvSpPr>
          <p:cNvPr id="20" name="Text 1"/>
          <p:cNvSpPr/>
          <p:nvPr/>
        </p:nvSpPr>
        <p:spPr>
          <a:xfrm>
            <a:off x="786147" y="2841111"/>
            <a:ext cx="1131284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Structural Steel Shafts</a:t>
            </a:r>
            <a:endParaRPr lang="en-US" sz="672" dirty="0"/>
          </a:p>
        </p:txBody>
      </p:sp>
      <p:sp>
        <p:nvSpPr>
          <p:cNvPr id="21" name="Text 2"/>
          <p:cNvSpPr/>
          <p:nvPr/>
        </p:nvSpPr>
        <p:spPr>
          <a:xfrm>
            <a:off x="786147" y="3700048"/>
            <a:ext cx="1131284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Component Production</a:t>
            </a:r>
            <a:endParaRPr lang="en-US" sz="672" dirty="0"/>
          </a:p>
        </p:txBody>
      </p:sp>
      <p:sp>
        <p:nvSpPr>
          <p:cNvPr id="22" name="Text 3"/>
          <p:cNvSpPr/>
          <p:nvPr/>
        </p:nvSpPr>
        <p:spPr>
          <a:xfrm>
            <a:off x="787803" y="2413453"/>
            <a:ext cx="1119645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Steel Fabrication</a:t>
            </a:r>
            <a:endParaRPr lang="en-US" sz="672" dirty="0"/>
          </a:p>
        </p:txBody>
      </p:sp>
      <p:sp>
        <p:nvSpPr>
          <p:cNvPr id="23" name="Text 4"/>
          <p:cNvSpPr/>
          <p:nvPr/>
        </p:nvSpPr>
        <p:spPr>
          <a:xfrm>
            <a:off x="787803" y="3272675"/>
            <a:ext cx="1119645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 Engineering</a:t>
            </a:r>
            <a:endParaRPr lang="en-US" sz="672" dirty="0"/>
          </a:p>
        </p:txBody>
      </p:sp>
      <p:sp>
        <p:nvSpPr>
          <p:cNvPr id="24" name="Text 5"/>
          <p:cNvSpPr/>
          <p:nvPr/>
        </p:nvSpPr>
        <p:spPr>
          <a:xfrm>
            <a:off x="787803" y="4131612"/>
            <a:ext cx="1119645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Assurance</a:t>
            </a:r>
            <a:endParaRPr lang="en-US" sz="672" dirty="0"/>
          </a:p>
        </p:txBody>
      </p:sp>
      <p:sp>
        <p:nvSpPr>
          <p:cNvPr id="25" name="Text 6"/>
          <p:cNvSpPr/>
          <p:nvPr/>
        </p:nvSpPr>
        <p:spPr>
          <a:xfrm>
            <a:off x="787803" y="4560347"/>
            <a:ext cx="1119645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96"/>
              </a:lnSpc>
              <a:buNone/>
            </a:pPr>
            <a:r>
              <a:rPr lang="en-US" sz="672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Manufacturing Excellence</a:t>
            </a:r>
            <a:endParaRPr lang="en-US" sz="672" dirty="0"/>
          </a:p>
        </p:txBody>
      </p:sp>
      <p:sp>
        <p:nvSpPr>
          <p:cNvPr id="26" name="Text 7"/>
          <p:cNvSpPr/>
          <p:nvPr/>
        </p:nvSpPr>
        <p:spPr>
          <a:xfrm>
            <a:off x="342900" y="1247775"/>
            <a:ext cx="220503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Factory Business</a:t>
            </a:r>
            <a:endParaRPr lang="en-US" sz="2280" dirty="0"/>
          </a:p>
        </p:txBody>
      </p:sp>
      <p:sp>
        <p:nvSpPr>
          <p:cNvPr id="27" name="Text 8"/>
          <p:cNvSpPr/>
          <p:nvPr/>
        </p:nvSpPr>
        <p:spPr>
          <a:xfrm>
            <a:off x="446633" y="1970362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1</a:t>
            </a:r>
            <a:endParaRPr lang="en-US" sz="1629" dirty="0"/>
          </a:p>
        </p:txBody>
      </p:sp>
      <p:sp>
        <p:nvSpPr>
          <p:cNvPr id="28" name="Text 9"/>
          <p:cNvSpPr/>
          <p:nvPr/>
        </p:nvSpPr>
        <p:spPr>
          <a:xfrm>
            <a:off x="446633" y="2401570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2</a:t>
            </a:r>
            <a:endParaRPr lang="en-US" sz="1629" dirty="0"/>
          </a:p>
        </p:txBody>
      </p:sp>
      <p:sp>
        <p:nvSpPr>
          <p:cNvPr id="29" name="Text 10"/>
          <p:cNvSpPr/>
          <p:nvPr/>
        </p:nvSpPr>
        <p:spPr>
          <a:xfrm>
            <a:off x="446633" y="2827878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3</a:t>
            </a:r>
            <a:endParaRPr lang="en-US" sz="1629" dirty="0"/>
          </a:p>
        </p:txBody>
      </p:sp>
      <p:sp>
        <p:nvSpPr>
          <p:cNvPr id="30" name="Text 11"/>
          <p:cNvSpPr/>
          <p:nvPr/>
        </p:nvSpPr>
        <p:spPr>
          <a:xfrm>
            <a:off x="446633" y="3259086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4</a:t>
            </a:r>
            <a:endParaRPr lang="en-US" sz="1629" dirty="0"/>
          </a:p>
        </p:txBody>
      </p:sp>
      <p:sp>
        <p:nvSpPr>
          <p:cNvPr id="31" name="Text 12"/>
          <p:cNvSpPr/>
          <p:nvPr/>
        </p:nvSpPr>
        <p:spPr>
          <a:xfrm>
            <a:off x="446633" y="3685394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5</a:t>
            </a:r>
            <a:endParaRPr lang="en-US" sz="1629" dirty="0"/>
          </a:p>
        </p:txBody>
      </p:sp>
      <p:sp>
        <p:nvSpPr>
          <p:cNvPr id="32" name="Text 13"/>
          <p:cNvSpPr/>
          <p:nvPr/>
        </p:nvSpPr>
        <p:spPr>
          <a:xfrm>
            <a:off x="446633" y="4121502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6</a:t>
            </a:r>
            <a:endParaRPr lang="en-US" sz="1629" dirty="0"/>
          </a:p>
        </p:txBody>
      </p:sp>
      <p:sp>
        <p:nvSpPr>
          <p:cNvPr id="33" name="Text 14"/>
          <p:cNvSpPr/>
          <p:nvPr/>
        </p:nvSpPr>
        <p:spPr>
          <a:xfrm>
            <a:off x="446633" y="4547811"/>
            <a:ext cx="122502" cy="14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53"/>
              </a:lnSpc>
              <a:buNone/>
            </a:pPr>
            <a:r>
              <a:rPr lang="en-US" sz="1629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7</a:t>
            </a:r>
            <a:endParaRPr lang="en-US" sz="1629" dirty="0"/>
          </a:p>
        </p:txBody>
      </p:sp>
      <p:sp>
        <p:nvSpPr>
          <p:cNvPr id="34" name="Text 15"/>
          <p:cNvSpPr/>
          <p:nvPr/>
        </p:nvSpPr>
        <p:spPr>
          <a:xfrm>
            <a:off x="342900" y="1095375"/>
            <a:ext cx="3162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FACTORY BUSINESS PRODUCTS &amp; SERVICES</a:t>
            </a:r>
            <a:endParaRPr lang="en-US" sz="998" dirty="0"/>
          </a:p>
        </p:txBody>
      </p:sp>
      <p:pic>
        <p:nvPicPr>
          <p:cNvPr id="35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047681" y="2570583"/>
            <a:ext cx="2088358" cy="256268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342015" y="2570583"/>
            <a:ext cx="2359327" cy="256268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047588" y="2570583"/>
            <a:ext cx="2088338" cy="256262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2341941" y="2570583"/>
            <a:ext cx="2359298" cy="2562621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369"/>
          <a:stretch/>
        </p:blipFill>
        <p:spPr>
          <a:xfrm>
            <a:off x="7039682" y="2569875"/>
            <a:ext cx="2104318" cy="25736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2332992" y="2560350"/>
            <a:ext cx="2377358" cy="2583149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244"/>
          <a:stretch/>
        </p:blipFill>
        <p:spPr>
          <a:xfrm>
            <a:off x="4702932" y="-12567"/>
            <a:ext cx="2359327" cy="5133236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244"/>
          <a:stretch/>
        </p:blipFill>
        <p:spPr>
          <a:xfrm>
            <a:off x="9041" y="-12567"/>
            <a:ext cx="2359335" cy="5133236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244"/>
          <a:stretch/>
        </p:blipFill>
        <p:spPr>
          <a:xfrm>
            <a:off x="4702820" y="-12567"/>
            <a:ext cx="2359335" cy="5133236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244"/>
          <a:stretch/>
        </p:blipFill>
        <p:spPr>
          <a:xfrm>
            <a:off x="8930" y="-12567"/>
            <a:ext cx="2359335" cy="5133236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442"/>
          <a:stretch/>
        </p:blipFill>
        <p:spPr>
          <a:xfrm>
            <a:off x="4693890" y="-22831"/>
            <a:ext cx="2377389" cy="5143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442"/>
          <a:stretch/>
        </p:blipFill>
        <p:spPr>
          <a:xfrm>
            <a:off x="0" y="-22831"/>
            <a:ext cx="2377389" cy="5143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484"/>
          <a:stretch/>
        </p:blipFill>
        <p:spPr>
          <a:xfrm>
            <a:off x="7063643" y="-12567"/>
            <a:ext cx="2072398" cy="2582894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484"/>
          <a:stretch/>
        </p:blipFill>
        <p:spPr>
          <a:xfrm>
            <a:off x="2360061" y="-12567"/>
            <a:ext cx="2341296" cy="2582894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485"/>
          <a:stretch/>
        </p:blipFill>
        <p:spPr>
          <a:xfrm>
            <a:off x="7063587" y="-12599"/>
            <a:ext cx="2072343" cy="2582862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0" b="485"/>
          <a:stretch/>
        </p:blipFill>
        <p:spPr>
          <a:xfrm>
            <a:off x="2360005" y="-12599"/>
            <a:ext cx="2341234" cy="2582862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873"/>
          <a:stretch/>
        </p:blipFill>
        <p:spPr>
          <a:xfrm>
            <a:off x="7055625" y="-22831"/>
            <a:ext cx="2088358" cy="2593126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873"/>
          <a:stretch/>
        </p:blipFill>
        <p:spPr>
          <a:xfrm>
            <a:off x="2351019" y="-22831"/>
            <a:ext cx="2359327" cy="2593126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-9525" y="-14287"/>
            <a:ext cx="9144000" cy="5129213"/>
          </a:xfrm>
          <a:prstGeom prst="rect">
            <a:avLst/>
          </a:prstGeom>
          <a:solidFill>
            <a:srgbClr val="FFFFFF">
              <a:alpha val="8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Shape 1"/>
          <p:cNvSpPr/>
          <p:nvPr/>
        </p:nvSpPr>
        <p:spPr>
          <a:xfrm>
            <a:off x="1262063" y="2024062"/>
            <a:ext cx="6867525" cy="1085850"/>
          </a:xfrm>
          <a:prstGeom prst="rect">
            <a:avLst/>
          </a:prstGeom>
          <a:noFill/>
          <a:ln/>
        </p:spPr>
      </p:sp>
      <p:sp>
        <p:nvSpPr>
          <p:cNvPr id="22" name="Text 2"/>
          <p:cNvSpPr/>
          <p:nvPr/>
        </p:nvSpPr>
        <p:spPr>
          <a:xfrm>
            <a:off x="1262063" y="2024062"/>
            <a:ext cx="686752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5717"/>
              </a:lnSpc>
              <a:buNone/>
            </a:pPr>
            <a:r>
              <a:rPr lang="en-US" sz="3051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Building the Future of Vertical Mobility</a:t>
            </a:r>
            <a:endParaRPr lang="en-US" sz="3051" dirty="0"/>
          </a:p>
        </p:txBody>
      </p:sp>
      <p:sp>
        <p:nvSpPr>
          <p:cNvPr id="23" name="Text 3"/>
          <p:cNvSpPr/>
          <p:nvPr/>
        </p:nvSpPr>
        <p:spPr>
          <a:xfrm>
            <a:off x="1262063" y="2786063"/>
            <a:ext cx="6867525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414042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SAFE. RELIABLE. INNOVATIVE.</a:t>
            </a:r>
            <a:endParaRPr lang="en-US" sz="998" dirty="0"/>
          </a:p>
          <a:p>
            <a:pPr algn="ctr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414042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YOUR EMIRATI PARTNER IN LUXURY</a:t>
            </a:r>
            <a:endParaRPr lang="en-US" sz="998" dirty="0"/>
          </a:p>
        </p:txBody>
      </p:sp>
      <p:pic>
        <p:nvPicPr>
          <p:cNvPr id="24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0" b="0"/>
          <a:stretch/>
        </p:blipFill>
        <p:spPr>
          <a:xfrm>
            <a:off x="3133725" y="1462088"/>
            <a:ext cx="2881313" cy="2809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93"/>
          <a:stretch/>
        </p:blipFill>
        <p:spPr>
          <a:xfrm>
            <a:off x="5414486" y="-4762"/>
            <a:ext cx="3729038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663" y="1285875"/>
            <a:ext cx="4643438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ABOUT MASSAED</a:t>
            </a:r>
            <a:endParaRPr lang="en-US" sz="998" dirty="0"/>
          </a:p>
        </p:txBody>
      </p:sp>
      <p:sp>
        <p:nvSpPr>
          <p:cNvPr id="4" name="Text 1"/>
          <p:cNvSpPr/>
          <p:nvPr/>
        </p:nvSpPr>
        <p:spPr>
          <a:xfrm>
            <a:off x="6134100" y="1771650"/>
            <a:ext cx="2314575" cy="20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Emirati Origin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Global Standards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Tailored Solutions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Curated Technology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Precision Execution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Reliability by Design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Long-Term Partnership</a:t>
            </a:r>
            <a:endParaRPr lang="en-US" sz="1425" dirty="0"/>
          </a:p>
          <a:p>
            <a:pPr algn="l" marL="342900" indent="-342900">
              <a:lnSpc>
                <a:spcPts val="1881"/>
              </a:lnSpc>
              <a:buSzPct val="100000"/>
              <a:buChar char="•"/>
            </a:pPr>
            <a:r>
              <a:rPr lang="en-US" sz="1425" spc="-1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Lifecycle Performance</a:t>
            </a:r>
            <a:endParaRPr lang="en-US" sz="1425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663" y="419100"/>
            <a:ext cx="1309688" cy="12777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34100" y="1352550"/>
            <a:ext cx="1847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2"/>
              </a:lnSpc>
              <a:buNone/>
            </a:pPr>
            <a:r>
              <a:rPr lang="en-US" sz="1710" b="1" spc="-34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Why MASSAED?</a:t>
            </a:r>
            <a:endParaRPr lang="en-US" sz="1710" dirty="0"/>
          </a:p>
        </p:txBody>
      </p:sp>
      <p:sp>
        <p:nvSpPr>
          <p:cNvPr id="7" name="Text 3"/>
          <p:cNvSpPr/>
          <p:nvPr/>
        </p:nvSpPr>
        <p:spPr>
          <a:xfrm>
            <a:off x="347663" y="1785938"/>
            <a:ext cx="451485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38"/>
              </a:lnSpc>
              <a:buNone/>
            </a:pPr>
            <a:r>
              <a:rPr lang="en-US" sz="1781" b="1" spc="-45" kern="0" dirty="0">
                <a:solidFill>
                  <a:srgbClr val="5D01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MASSAED</a:t>
            </a:r>
            <a:pPr algn="l" indent="0" marL="0">
              <a:lnSpc>
                <a:spcPts val="2138"/>
              </a:lnSpc>
              <a:buNone/>
            </a:pPr>
            <a:r>
              <a:rPr lang="en-US" sz="1781" b="1" spc="-45" kern="0" dirty="0">
                <a:solidFill>
                  <a:srgbClr val="5D01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 is a UAE-based solution provider specialising in the design, supply, installation, maintenance, repair, and modernisation of elevators and escalators.</a:t>
            </a:r>
            <a:endParaRPr lang="en-US" sz="1781" dirty="0"/>
          </a:p>
        </p:txBody>
      </p:sp>
      <p:sp>
        <p:nvSpPr>
          <p:cNvPr id="8" name="Text 4"/>
          <p:cNvSpPr/>
          <p:nvPr/>
        </p:nvSpPr>
        <p:spPr>
          <a:xfrm>
            <a:off x="347663" y="3200400"/>
            <a:ext cx="2928938" cy="881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317"/>
              </a:lnSpc>
              <a:buSzPct val="100000"/>
              <a:buChar char="•"/>
            </a:pPr>
            <a:r>
              <a:rPr lang="en-US" sz="998" spc="-10" kern="0" dirty="0">
                <a:solidFill>
                  <a:srgbClr val="1E1E1E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Established in 2008</a:t>
            </a:r>
            <a:endParaRPr lang="en-US" sz="998" dirty="0"/>
          </a:p>
          <a:p>
            <a:pPr algn="l" marL="342900" indent="-342900">
              <a:lnSpc>
                <a:spcPts val="1317"/>
              </a:lnSpc>
              <a:buSzPct val="100000"/>
              <a:buChar char="•"/>
            </a:pPr>
            <a:r>
              <a:rPr lang="en-US" sz="998" spc="-10" kern="0" dirty="0">
                <a:solidFill>
                  <a:srgbClr val="1E1E1E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UAE-based vertical mobility solutions provider</a:t>
            </a:r>
            <a:endParaRPr lang="en-US" sz="998" dirty="0"/>
          </a:p>
          <a:p>
            <a:pPr algn="l" marL="342900" indent="-342900">
              <a:lnSpc>
                <a:spcPts val="1317"/>
              </a:lnSpc>
              <a:buSzPct val="100000"/>
              <a:buChar char="•"/>
            </a:pPr>
            <a:r>
              <a:rPr lang="en-US" sz="998" spc="-10" kern="0" dirty="0">
                <a:solidFill>
                  <a:srgbClr val="1E1E1E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Design, Supply, Installation, Maintenance &amp; Modernization</a:t>
            </a:r>
            <a:endParaRPr lang="en-US" sz="998" dirty="0"/>
          </a:p>
          <a:p>
            <a:pPr algn="l" marL="342900" indent="-342900">
              <a:lnSpc>
                <a:spcPts val="1317"/>
              </a:lnSpc>
              <a:buSzPct val="100000"/>
              <a:buChar char="•"/>
            </a:pPr>
            <a:r>
              <a:rPr lang="en-US" sz="998" spc="-10" kern="0" dirty="0">
                <a:solidFill>
                  <a:srgbClr val="1E1E1E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Serving the UAE and international markets</a:t>
            </a:r>
            <a:endParaRPr lang="en-US" sz="998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7663" y="1604963"/>
            <a:ext cx="4643438" cy="10668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663" y="3186113"/>
            <a:ext cx="4643438" cy="12715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47663" y="1285875"/>
            <a:ext cx="4643438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VISION</a:t>
            </a:r>
            <a:endParaRPr lang="en-US" sz="998" dirty="0"/>
          </a:p>
        </p:txBody>
      </p:sp>
      <p:sp>
        <p:nvSpPr>
          <p:cNvPr id="5" name="Text 1"/>
          <p:cNvSpPr/>
          <p:nvPr/>
        </p:nvSpPr>
        <p:spPr>
          <a:xfrm>
            <a:off x="347663" y="2867025"/>
            <a:ext cx="4643438" cy="123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MISIION</a:t>
            </a:r>
            <a:endParaRPr lang="en-US" sz="998" dirty="0"/>
          </a:p>
        </p:txBody>
      </p:sp>
      <p:sp>
        <p:nvSpPr>
          <p:cNvPr id="6" name="Text 2"/>
          <p:cNvSpPr/>
          <p:nvPr/>
        </p:nvSpPr>
        <p:spPr>
          <a:xfrm>
            <a:off x="538163" y="1852612"/>
            <a:ext cx="426243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38"/>
              </a:lnSpc>
              <a:buNone/>
            </a:pPr>
            <a:r>
              <a:rPr lang="en-US" sz="1781" spc="-4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To be a leading force in shaping the future of urban mobility across the region and beyond.</a:t>
            </a:r>
            <a:endParaRPr lang="en-US" sz="1781" dirty="0"/>
          </a:p>
        </p:txBody>
      </p:sp>
      <p:sp>
        <p:nvSpPr>
          <p:cNvPr id="7" name="Text 3"/>
          <p:cNvSpPr/>
          <p:nvPr/>
        </p:nvSpPr>
        <p:spPr>
          <a:xfrm>
            <a:off x="490538" y="3395663"/>
            <a:ext cx="4357688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38"/>
              </a:lnSpc>
              <a:buNone/>
            </a:pPr>
            <a:r>
              <a:rPr lang="en-US" sz="1781" spc="-45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To deliver intelligent vertical mobility solutions that redefine safety, efficiency, and comfort across modern developments.</a:t>
            </a:r>
            <a:endParaRPr lang="en-US" sz="1781" dirty="0"/>
          </a:p>
        </p:txBody>
      </p:sp>
      <p:sp>
        <p:nvSpPr>
          <p:cNvPr id="8" name="Text 4"/>
          <p:cNvSpPr/>
          <p:nvPr/>
        </p:nvSpPr>
        <p:spPr>
          <a:xfrm>
            <a:off x="5819775" y="995363"/>
            <a:ext cx="15811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1E1E1E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Core Values:</a:t>
            </a:r>
            <a:endParaRPr lang="en-US" sz="228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796939" y="1585913"/>
            <a:ext cx="1161199" cy="415776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6831976" y="1585913"/>
            <a:ext cx="1126160" cy="415776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5976096" y="1585913"/>
            <a:ext cx="1693185" cy="415776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5819775" y="1688030"/>
            <a:ext cx="204994" cy="210909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6706251" y="1688030"/>
            <a:ext cx="205416" cy="210909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744846" y="1688030"/>
            <a:ext cx="204677" cy="210909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5976096" y="2109847"/>
            <a:ext cx="1693185" cy="416410"/>
          </a:xfrm>
          <a:prstGeom prst="rect">
            <a:avLst/>
          </a:prstGeom>
        </p:spPr>
      </p:pic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6796939" y="2109847"/>
            <a:ext cx="1161199" cy="4164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6831976" y="2109847"/>
            <a:ext cx="1126160" cy="416410"/>
          </a:xfrm>
          <a:prstGeom prst="rect">
            <a:avLst/>
          </a:prstGeom>
        </p:spPr>
      </p:pic>
      <p:pic>
        <p:nvPicPr>
          <p:cNvPr id="18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5819775" y="2212598"/>
            <a:ext cx="204994" cy="205501"/>
          </a:xfrm>
          <a:prstGeom prst="rect">
            <a:avLst/>
          </a:prstGeom>
        </p:spPr>
      </p:pic>
      <p:pic>
        <p:nvPicPr>
          <p:cNvPr id="19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6706251" y="2212598"/>
            <a:ext cx="205416" cy="205501"/>
          </a:xfrm>
          <a:prstGeom prst="rect">
            <a:avLst/>
          </a:prstGeom>
        </p:spPr>
      </p:pic>
      <p:pic>
        <p:nvPicPr>
          <p:cNvPr id="20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6744846" y="2212598"/>
            <a:ext cx="204677" cy="205501"/>
          </a:xfrm>
          <a:prstGeom prst="rect">
            <a:avLst/>
          </a:prstGeom>
        </p:spPr>
      </p:pic>
      <p:pic>
        <p:nvPicPr>
          <p:cNvPr id="21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5976096" y="2634416"/>
            <a:ext cx="1693185" cy="416410"/>
          </a:xfrm>
          <a:prstGeom prst="rect">
            <a:avLst/>
          </a:prstGeom>
        </p:spPr>
      </p:pic>
      <p:pic>
        <p:nvPicPr>
          <p:cNvPr id="22" name="Image 15" descr="preencoded.png">    </p:cNvPr>
          <p:cNvPicPr>
            <a:picLocks noChangeAspect="1"/>
          </p:cNvPicPr>
          <p:nvPr/>
        </p:nvPicPr>
        <p:blipFill>
          <a:blip r:embed="rId16"/>
          <a:srcRect l="0" r="0" t="0" b="0"/>
          <a:stretch/>
        </p:blipFill>
        <p:spPr>
          <a:xfrm>
            <a:off x="5976096" y="3670583"/>
            <a:ext cx="1693185" cy="416410"/>
          </a:xfrm>
          <a:prstGeom prst="rect">
            <a:avLst/>
          </a:prstGeom>
        </p:spPr>
      </p:pic>
      <p:pic>
        <p:nvPicPr>
          <p:cNvPr id="23" name="Image 16" descr="preencoded.png">    </p:cNvPr>
          <p:cNvPicPr>
            <a:picLocks noChangeAspect="1"/>
          </p:cNvPicPr>
          <p:nvPr/>
        </p:nvPicPr>
        <p:blipFill>
          <a:blip r:embed="rId17"/>
          <a:srcRect l="0" r="0" t="0" b="0"/>
          <a:stretch/>
        </p:blipFill>
        <p:spPr>
          <a:xfrm>
            <a:off x="6796939" y="2634416"/>
            <a:ext cx="1161199" cy="416410"/>
          </a:xfrm>
          <a:prstGeom prst="rect">
            <a:avLst/>
          </a:prstGeom>
        </p:spPr>
      </p:pic>
      <p:pic>
        <p:nvPicPr>
          <p:cNvPr id="24" name="Image 17" descr="preencoded.png">    </p:cNvPr>
          <p:cNvPicPr>
            <a:picLocks noChangeAspect="1"/>
          </p:cNvPicPr>
          <p:nvPr/>
        </p:nvPicPr>
        <p:blipFill>
          <a:blip r:embed="rId18"/>
          <a:srcRect l="0" r="0" t="0" b="0"/>
          <a:stretch/>
        </p:blipFill>
        <p:spPr>
          <a:xfrm>
            <a:off x="6796939" y="3670583"/>
            <a:ext cx="1161199" cy="416410"/>
          </a:xfrm>
          <a:prstGeom prst="rect">
            <a:avLst/>
          </a:prstGeom>
        </p:spPr>
      </p:pic>
      <p:pic>
        <p:nvPicPr>
          <p:cNvPr id="25" name="Image 18" descr="preencoded.png">    </p:cNvPr>
          <p:cNvPicPr>
            <a:picLocks noChangeAspect="1"/>
          </p:cNvPicPr>
          <p:nvPr/>
        </p:nvPicPr>
        <p:blipFill>
          <a:blip r:embed="rId19"/>
          <a:srcRect l="0" r="0" t="0" b="0"/>
          <a:stretch/>
        </p:blipFill>
        <p:spPr>
          <a:xfrm>
            <a:off x="6831976" y="2634416"/>
            <a:ext cx="1126160" cy="416410"/>
          </a:xfrm>
          <a:prstGeom prst="rect">
            <a:avLst/>
          </a:prstGeom>
        </p:spPr>
      </p:pic>
      <p:pic>
        <p:nvPicPr>
          <p:cNvPr id="26" name="Image 19" descr="preencoded.png">    </p:cNvPr>
          <p:cNvPicPr>
            <a:picLocks noChangeAspect="1"/>
          </p:cNvPicPr>
          <p:nvPr/>
        </p:nvPicPr>
        <p:blipFill>
          <a:blip r:embed="rId20"/>
          <a:srcRect l="0" r="0" t="0" b="0"/>
          <a:stretch/>
        </p:blipFill>
        <p:spPr>
          <a:xfrm>
            <a:off x="6831976" y="3670583"/>
            <a:ext cx="1126160" cy="416410"/>
          </a:xfrm>
          <a:prstGeom prst="rect">
            <a:avLst/>
          </a:prstGeom>
        </p:spPr>
      </p:pic>
      <p:pic>
        <p:nvPicPr>
          <p:cNvPr id="27" name="Image 20" descr="preencoded.png">    </p:cNvPr>
          <p:cNvPicPr>
            <a:picLocks noChangeAspect="1"/>
          </p:cNvPicPr>
          <p:nvPr/>
        </p:nvPicPr>
        <p:blipFill>
          <a:blip r:embed="rId21"/>
          <a:srcRect l="0" r="0" t="0" b="0"/>
          <a:stretch/>
        </p:blipFill>
        <p:spPr>
          <a:xfrm>
            <a:off x="5819775" y="2737166"/>
            <a:ext cx="204994" cy="205501"/>
          </a:xfrm>
          <a:prstGeom prst="rect">
            <a:avLst/>
          </a:prstGeom>
        </p:spPr>
      </p:pic>
      <p:pic>
        <p:nvPicPr>
          <p:cNvPr id="28" name="Image 21" descr="preencoded.png">    </p:cNvPr>
          <p:cNvPicPr>
            <a:picLocks noChangeAspect="1"/>
          </p:cNvPicPr>
          <p:nvPr/>
        </p:nvPicPr>
        <p:blipFill>
          <a:blip r:embed="rId22"/>
          <a:srcRect l="0" r="0" t="0" b="0"/>
          <a:stretch/>
        </p:blipFill>
        <p:spPr>
          <a:xfrm>
            <a:off x="5819775" y="3773333"/>
            <a:ext cx="204994" cy="205501"/>
          </a:xfrm>
          <a:prstGeom prst="rect">
            <a:avLst/>
          </a:prstGeom>
        </p:spPr>
      </p:pic>
      <p:pic>
        <p:nvPicPr>
          <p:cNvPr id="29" name="Image 22" descr="preencoded.png">    </p:cNvPr>
          <p:cNvPicPr>
            <a:picLocks noChangeAspect="1"/>
          </p:cNvPicPr>
          <p:nvPr/>
        </p:nvPicPr>
        <p:blipFill>
          <a:blip r:embed="rId23"/>
          <a:srcRect l="0" r="0" t="0" b="0"/>
          <a:stretch/>
        </p:blipFill>
        <p:spPr>
          <a:xfrm>
            <a:off x="6706251" y="2737166"/>
            <a:ext cx="205416" cy="205501"/>
          </a:xfrm>
          <a:prstGeom prst="rect">
            <a:avLst/>
          </a:prstGeom>
        </p:spPr>
      </p:pic>
      <p:pic>
        <p:nvPicPr>
          <p:cNvPr id="30" name="Image 23" descr="preencoded.png">    </p:cNvPr>
          <p:cNvPicPr>
            <a:picLocks noChangeAspect="1"/>
          </p:cNvPicPr>
          <p:nvPr/>
        </p:nvPicPr>
        <p:blipFill>
          <a:blip r:embed="rId24"/>
          <a:srcRect l="0" r="0" t="0" b="0"/>
          <a:stretch/>
        </p:blipFill>
        <p:spPr>
          <a:xfrm>
            <a:off x="6706251" y="3773333"/>
            <a:ext cx="205416" cy="205501"/>
          </a:xfrm>
          <a:prstGeom prst="rect">
            <a:avLst/>
          </a:prstGeom>
        </p:spPr>
      </p:pic>
      <p:pic>
        <p:nvPicPr>
          <p:cNvPr id="31" name="Image 24" descr="preencoded.png">    </p:cNvPr>
          <p:cNvPicPr>
            <a:picLocks noChangeAspect="1"/>
          </p:cNvPicPr>
          <p:nvPr/>
        </p:nvPicPr>
        <p:blipFill>
          <a:blip r:embed="rId25"/>
          <a:srcRect l="0" r="0" t="0" b="0"/>
          <a:stretch/>
        </p:blipFill>
        <p:spPr>
          <a:xfrm>
            <a:off x="6744846" y="2737166"/>
            <a:ext cx="204677" cy="205501"/>
          </a:xfrm>
          <a:prstGeom prst="rect">
            <a:avLst/>
          </a:prstGeom>
        </p:spPr>
      </p:pic>
      <p:pic>
        <p:nvPicPr>
          <p:cNvPr id="32" name="Image 25" descr="preencoded.png">    </p:cNvPr>
          <p:cNvPicPr>
            <a:picLocks noChangeAspect="1"/>
          </p:cNvPicPr>
          <p:nvPr/>
        </p:nvPicPr>
        <p:blipFill>
          <a:blip r:embed="rId26"/>
          <a:srcRect l="0" r="0" t="0" b="0"/>
          <a:stretch/>
        </p:blipFill>
        <p:spPr>
          <a:xfrm>
            <a:off x="6744846" y="3773333"/>
            <a:ext cx="204677" cy="205501"/>
          </a:xfrm>
          <a:prstGeom prst="rect">
            <a:avLst/>
          </a:prstGeom>
        </p:spPr>
      </p:pic>
      <p:pic>
        <p:nvPicPr>
          <p:cNvPr id="33" name="Image 26" descr="preencoded.png">    </p:cNvPr>
          <p:cNvPicPr>
            <a:picLocks noChangeAspect="1"/>
          </p:cNvPicPr>
          <p:nvPr/>
        </p:nvPicPr>
        <p:blipFill>
          <a:blip r:embed="rId27"/>
          <a:srcRect l="0" r="0" t="0" b="0"/>
          <a:stretch/>
        </p:blipFill>
        <p:spPr>
          <a:xfrm>
            <a:off x="5976096" y="3153576"/>
            <a:ext cx="1982042" cy="415691"/>
          </a:xfrm>
          <a:prstGeom prst="rect">
            <a:avLst/>
          </a:prstGeom>
        </p:spPr>
      </p:pic>
      <p:pic>
        <p:nvPicPr>
          <p:cNvPr id="34" name="Image 27" descr="preencoded.png">    </p:cNvPr>
          <p:cNvPicPr>
            <a:picLocks noChangeAspect="1"/>
          </p:cNvPicPr>
          <p:nvPr/>
        </p:nvPicPr>
        <p:blipFill>
          <a:blip r:embed="rId28"/>
          <a:srcRect l="0" r="0" t="0" b="0"/>
          <a:stretch/>
        </p:blipFill>
        <p:spPr>
          <a:xfrm>
            <a:off x="5976096" y="4189743"/>
            <a:ext cx="1982042" cy="415691"/>
          </a:xfrm>
          <a:prstGeom prst="rect">
            <a:avLst/>
          </a:prstGeom>
        </p:spPr>
      </p:pic>
      <p:pic>
        <p:nvPicPr>
          <p:cNvPr id="35" name="Image 28" descr="preencoded.png">    </p:cNvPr>
          <p:cNvPicPr>
            <a:picLocks noChangeAspect="1"/>
          </p:cNvPicPr>
          <p:nvPr/>
        </p:nvPicPr>
        <p:blipFill>
          <a:blip r:embed="rId29"/>
          <a:srcRect l="0" r="0" t="0" b="0"/>
          <a:stretch/>
        </p:blipFill>
        <p:spPr>
          <a:xfrm>
            <a:off x="6796939" y="3153576"/>
            <a:ext cx="1161199" cy="415691"/>
          </a:xfrm>
          <a:prstGeom prst="rect">
            <a:avLst/>
          </a:prstGeom>
        </p:spPr>
      </p:pic>
      <p:pic>
        <p:nvPicPr>
          <p:cNvPr id="36" name="Image 29" descr="preencoded.png">    </p:cNvPr>
          <p:cNvPicPr>
            <a:picLocks noChangeAspect="1"/>
          </p:cNvPicPr>
          <p:nvPr/>
        </p:nvPicPr>
        <p:blipFill>
          <a:blip r:embed="rId30"/>
          <a:srcRect l="0" r="0" t="0" b="0"/>
          <a:stretch/>
        </p:blipFill>
        <p:spPr>
          <a:xfrm>
            <a:off x="6796939" y="4189743"/>
            <a:ext cx="1161199" cy="415691"/>
          </a:xfrm>
          <a:prstGeom prst="rect">
            <a:avLst/>
          </a:prstGeom>
        </p:spPr>
      </p:pic>
      <p:pic>
        <p:nvPicPr>
          <p:cNvPr id="37" name="Image 30" descr="preencoded.png">    </p:cNvPr>
          <p:cNvPicPr>
            <a:picLocks noChangeAspect="1"/>
          </p:cNvPicPr>
          <p:nvPr/>
        </p:nvPicPr>
        <p:blipFill>
          <a:blip r:embed="rId31"/>
          <a:srcRect l="0" r="0" t="0" b="0"/>
          <a:stretch/>
        </p:blipFill>
        <p:spPr>
          <a:xfrm>
            <a:off x="6831976" y="3153576"/>
            <a:ext cx="1126160" cy="415691"/>
          </a:xfrm>
          <a:prstGeom prst="rect">
            <a:avLst/>
          </a:prstGeom>
        </p:spPr>
      </p:pic>
      <p:pic>
        <p:nvPicPr>
          <p:cNvPr id="38" name="Image 31" descr="preencoded.png">    </p:cNvPr>
          <p:cNvPicPr>
            <a:picLocks noChangeAspect="1"/>
          </p:cNvPicPr>
          <p:nvPr/>
        </p:nvPicPr>
        <p:blipFill>
          <a:blip r:embed="rId32"/>
          <a:srcRect l="0" r="0" t="0" b="0"/>
          <a:stretch/>
        </p:blipFill>
        <p:spPr>
          <a:xfrm>
            <a:off x="6831976" y="4189743"/>
            <a:ext cx="1126160" cy="415691"/>
          </a:xfrm>
          <a:prstGeom prst="rect">
            <a:avLst/>
          </a:prstGeom>
        </p:spPr>
      </p:pic>
      <p:pic>
        <p:nvPicPr>
          <p:cNvPr id="39" name="Image 32" descr="preencoded.png">    </p:cNvPr>
          <p:cNvPicPr>
            <a:picLocks noChangeAspect="1"/>
          </p:cNvPicPr>
          <p:nvPr/>
        </p:nvPicPr>
        <p:blipFill>
          <a:blip r:embed="rId33"/>
          <a:srcRect l="0" r="0" t="0" b="0"/>
          <a:stretch/>
        </p:blipFill>
        <p:spPr>
          <a:xfrm>
            <a:off x="5819775" y="3261734"/>
            <a:ext cx="204994" cy="205501"/>
          </a:xfrm>
          <a:prstGeom prst="rect">
            <a:avLst/>
          </a:prstGeom>
        </p:spPr>
      </p:pic>
      <p:pic>
        <p:nvPicPr>
          <p:cNvPr id="40" name="Image 33" descr="preencoded.png">    </p:cNvPr>
          <p:cNvPicPr>
            <a:picLocks noChangeAspect="1"/>
          </p:cNvPicPr>
          <p:nvPr/>
        </p:nvPicPr>
        <p:blipFill>
          <a:blip r:embed="rId34"/>
          <a:srcRect l="0" r="0" t="0" b="0"/>
          <a:stretch/>
        </p:blipFill>
        <p:spPr>
          <a:xfrm>
            <a:off x="5819775" y="4297900"/>
            <a:ext cx="204994" cy="205501"/>
          </a:xfrm>
          <a:prstGeom prst="rect">
            <a:avLst/>
          </a:prstGeom>
        </p:spPr>
      </p:pic>
      <p:pic>
        <p:nvPicPr>
          <p:cNvPr id="41" name="Image 34" descr="preencoded.png">    </p:cNvPr>
          <p:cNvPicPr>
            <a:picLocks noChangeAspect="1"/>
          </p:cNvPicPr>
          <p:nvPr/>
        </p:nvPicPr>
        <p:blipFill>
          <a:blip r:embed="rId35"/>
          <a:srcRect l="0" r="0" t="0" b="0"/>
          <a:stretch/>
        </p:blipFill>
        <p:spPr>
          <a:xfrm>
            <a:off x="6706251" y="3261734"/>
            <a:ext cx="205416" cy="205501"/>
          </a:xfrm>
          <a:prstGeom prst="rect">
            <a:avLst/>
          </a:prstGeom>
        </p:spPr>
      </p:pic>
      <p:pic>
        <p:nvPicPr>
          <p:cNvPr id="42" name="Image 35" descr="preencoded.png">    </p:cNvPr>
          <p:cNvPicPr>
            <a:picLocks noChangeAspect="1"/>
          </p:cNvPicPr>
          <p:nvPr/>
        </p:nvPicPr>
        <p:blipFill>
          <a:blip r:embed="rId36"/>
          <a:srcRect l="0" r="0" t="0" b="0"/>
          <a:stretch/>
        </p:blipFill>
        <p:spPr>
          <a:xfrm>
            <a:off x="6706251" y="4297900"/>
            <a:ext cx="205416" cy="205501"/>
          </a:xfrm>
          <a:prstGeom prst="rect">
            <a:avLst/>
          </a:prstGeom>
        </p:spPr>
      </p:pic>
      <p:pic>
        <p:nvPicPr>
          <p:cNvPr id="43" name="Image 36" descr="preencoded.png">    </p:cNvPr>
          <p:cNvPicPr>
            <a:picLocks noChangeAspect="1"/>
          </p:cNvPicPr>
          <p:nvPr/>
        </p:nvPicPr>
        <p:blipFill>
          <a:blip r:embed="rId37"/>
          <a:srcRect l="0" r="0" t="0" b="0"/>
          <a:stretch/>
        </p:blipFill>
        <p:spPr>
          <a:xfrm>
            <a:off x="6744846" y="3261734"/>
            <a:ext cx="204677" cy="205501"/>
          </a:xfrm>
          <a:prstGeom prst="rect">
            <a:avLst/>
          </a:prstGeom>
        </p:spPr>
      </p:pic>
      <p:pic>
        <p:nvPicPr>
          <p:cNvPr id="44" name="Image 37" descr="preencoded.png">    </p:cNvPr>
          <p:cNvPicPr>
            <a:picLocks noChangeAspect="1"/>
          </p:cNvPicPr>
          <p:nvPr/>
        </p:nvPicPr>
        <p:blipFill>
          <a:blip r:embed="rId38"/>
          <a:srcRect l="0" r="0" t="0" b="0"/>
          <a:stretch/>
        </p:blipFill>
        <p:spPr>
          <a:xfrm>
            <a:off x="6744846" y="4297900"/>
            <a:ext cx="204677" cy="205501"/>
          </a:xfrm>
          <a:prstGeom prst="rect">
            <a:avLst/>
          </a:prstGeom>
        </p:spPr>
      </p:pic>
      <p:sp>
        <p:nvSpPr>
          <p:cNvPr id="45" name="Text 5"/>
          <p:cNvSpPr/>
          <p:nvPr/>
        </p:nvSpPr>
        <p:spPr>
          <a:xfrm>
            <a:off x="6200775" y="1717958"/>
            <a:ext cx="14478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Excellence in Every Detail</a:t>
            </a:r>
            <a:endParaRPr lang="en-US" sz="998" dirty="0"/>
          </a:p>
        </p:txBody>
      </p:sp>
      <p:sp>
        <p:nvSpPr>
          <p:cNvPr id="46" name="Text 6"/>
          <p:cNvSpPr/>
          <p:nvPr/>
        </p:nvSpPr>
        <p:spPr>
          <a:xfrm>
            <a:off x="6200775" y="2241833"/>
            <a:ext cx="1957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Safety Without Compromise</a:t>
            </a:r>
            <a:endParaRPr lang="en-US" sz="998" dirty="0"/>
          </a:p>
        </p:txBody>
      </p:sp>
      <p:sp>
        <p:nvSpPr>
          <p:cNvPr id="47" name="Text 7"/>
          <p:cNvSpPr/>
          <p:nvPr/>
        </p:nvSpPr>
        <p:spPr>
          <a:xfrm>
            <a:off x="6200775" y="2751420"/>
            <a:ext cx="1957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Reliability You Can Trust</a:t>
            </a:r>
            <a:endParaRPr lang="en-US" sz="998" dirty="0"/>
          </a:p>
        </p:txBody>
      </p:sp>
      <p:sp>
        <p:nvSpPr>
          <p:cNvPr id="48" name="Text 8"/>
          <p:cNvSpPr/>
          <p:nvPr/>
        </p:nvSpPr>
        <p:spPr>
          <a:xfrm>
            <a:off x="6200775" y="3787587"/>
            <a:ext cx="1957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Partnership-Driven Approach</a:t>
            </a:r>
            <a:endParaRPr lang="en-US" sz="998" dirty="0"/>
          </a:p>
        </p:txBody>
      </p:sp>
      <p:sp>
        <p:nvSpPr>
          <p:cNvPr id="49" name="Text 9"/>
          <p:cNvSpPr/>
          <p:nvPr/>
        </p:nvSpPr>
        <p:spPr>
          <a:xfrm>
            <a:off x="6200775" y="3275295"/>
            <a:ext cx="1957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Innovation with Purpose</a:t>
            </a:r>
            <a:endParaRPr lang="en-US" sz="998" dirty="0"/>
          </a:p>
        </p:txBody>
      </p:sp>
      <p:sp>
        <p:nvSpPr>
          <p:cNvPr id="50" name="Text 10"/>
          <p:cNvSpPr/>
          <p:nvPr/>
        </p:nvSpPr>
        <p:spPr>
          <a:xfrm>
            <a:off x="6200775" y="4311462"/>
            <a:ext cx="1957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-10" kern="0" dirty="0">
                <a:solidFill>
                  <a:srgbClr val="FFFFFF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Integrity &amp; Accountability</a:t>
            </a:r>
            <a:endParaRPr lang="en-US" sz="998" dirty="0"/>
          </a:p>
        </p:txBody>
      </p:sp>
      <p:pic>
        <p:nvPicPr>
          <p:cNvPr id="51" name="Image 38" descr="preencoded.png">    </p:cNvPr>
          <p:cNvPicPr>
            <a:picLocks noChangeAspect="1"/>
          </p:cNvPicPr>
          <p:nvPr/>
        </p:nvPicPr>
        <p:blipFill>
          <a:blip r:embed="rId39"/>
          <a:srcRect l="0" r="0" t="0" b="0"/>
          <a:stretch/>
        </p:blipFill>
        <p:spPr>
          <a:xfrm>
            <a:off x="347663" y="419100"/>
            <a:ext cx="1309688" cy="127774"/>
          </a:xfrm>
          <a:prstGeom prst="rect">
            <a:avLst/>
          </a:prstGeom>
        </p:spPr>
      </p:pic>
      <p:sp>
        <p:nvSpPr>
          <p:cNvPr id="52" name="Shape 11"/>
          <p:cNvSpPr/>
          <p:nvPr/>
        </p:nvSpPr>
        <p:spPr>
          <a:xfrm rot="2896859">
            <a:off x="5804715" y="1670480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53" name="Image 39" descr="preencoded.png">    </p:cNvPr>
          <p:cNvPicPr>
            <a:picLocks noChangeAspect="1"/>
          </p:cNvPicPr>
          <p:nvPr/>
        </p:nvPicPr>
        <p:blipFill>
          <a:blip r:embed="rId40"/>
          <a:srcRect l="0" r="0" t="0" b="0"/>
          <a:stretch/>
        </p:blipFill>
        <p:spPr>
          <a:xfrm>
            <a:off x="5804570" y="1669560"/>
            <a:ext cx="239437" cy="239436"/>
          </a:xfrm>
          <a:prstGeom prst="rect">
            <a:avLst/>
          </a:prstGeom>
        </p:spPr>
      </p:pic>
      <p:sp>
        <p:nvSpPr>
          <p:cNvPr id="54" name="Shape 12"/>
          <p:cNvSpPr/>
          <p:nvPr/>
        </p:nvSpPr>
        <p:spPr>
          <a:xfrm rot="2896859">
            <a:off x="5795190" y="2208642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rcRect l="0" r="0" t="0" b="0"/>
          <a:stretch/>
        </p:blipFill>
        <p:spPr>
          <a:xfrm>
            <a:off x="5794273" y="2206565"/>
            <a:ext cx="239437" cy="239436"/>
          </a:xfrm>
          <a:prstGeom prst="rect">
            <a:avLst/>
          </a:prstGeom>
        </p:spPr>
      </p:pic>
      <p:sp>
        <p:nvSpPr>
          <p:cNvPr id="56" name="Shape 13"/>
          <p:cNvSpPr/>
          <p:nvPr/>
        </p:nvSpPr>
        <p:spPr>
          <a:xfrm rot="2896859">
            <a:off x="5799953" y="2718230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57" name="Image 41" descr="preencoded.png">    </p:cNvPr>
          <p:cNvPicPr>
            <a:picLocks noChangeAspect="1"/>
          </p:cNvPicPr>
          <p:nvPr/>
        </p:nvPicPr>
        <p:blipFill>
          <a:blip r:embed="rId42"/>
          <a:srcRect l="0" r="0" t="0" b="0"/>
          <a:stretch/>
        </p:blipFill>
        <p:spPr>
          <a:xfrm>
            <a:off x="5799035" y="2716153"/>
            <a:ext cx="239437" cy="239436"/>
          </a:xfrm>
          <a:prstGeom prst="rect">
            <a:avLst/>
          </a:prstGeom>
        </p:spPr>
      </p:pic>
      <p:sp>
        <p:nvSpPr>
          <p:cNvPr id="58" name="Shape 14"/>
          <p:cNvSpPr/>
          <p:nvPr/>
        </p:nvSpPr>
        <p:spPr>
          <a:xfrm rot="2896859">
            <a:off x="5809478" y="3242105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59" name="Image 42" descr="preencoded.png">    </p:cNvPr>
          <p:cNvPicPr>
            <a:picLocks noChangeAspect="1"/>
          </p:cNvPicPr>
          <p:nvPr/>
        </p:nvPicPr>
        <p:blipFill>
          <a:blip r:embed="rId43"/>
          <a:srcRect l="0" r="0" t="0" b="0"/>
          <a:stretch/>
        </p:blipFill>
        <p:spPr>
          <a:xfrm>
            <a:off x="5808560" y="3240028"/>
            <a:ext cx="239437" cy="239436"/>
          </a:xfrm>
          <a:prstGeom prst="rect">
            <a:avLst/>
          </a:prstGeom>
        </p:spPr>
      </p:pic>
      <p:sp>
        <p:nvSpPr>
          <p:cNvPr id="60" name="Shape 15"/>
          <p:cNvSpPr/>
          <p:nvPr/>
        </p:nvSpPr>
        <p:spPr>
          <a:xfrm rot="2896859">
            <a:off x="5809478" y="3756455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61" name="Image 43" descr="preencoded.png">    </p:cNvPr>
          <p:cNvPicPr>
            <a:picLocks noChangeAspect="1"/>
          </p:cNvPicPr>
          <p:nvPr/>
        </p:nvPicPr>
        <p:blipFill>
          <a:blip r:embed="rId44"/>
          <a:srcRect l="0" r="0" t="0" b="0"/>
          <a:stretch/>
        </p:blipFill>
        <p:spPr>
          <a:xfrm>
            <a:off x="5808560" y="3754378"/>
            <a:ext cx="239437" cy="239436"/>
          </a:xfrm>
          <a:prstGeom prst="rect">
            <a:avLst/>
          </a:prstGeom>
        </p:spPr>
      </p:pic>
      <p:sp>
        <p:nvSpPr>
          <p:cNvPr id="62" name="Shape 16"/>
          <p:cNvSpPr/>
          <p:nvPr/>
        </p:nvSpPr>
        <p:spPr>
          <a:xfrm rot="2896859">
            <a:off x="5809478" y="4280330"/>
            <a:ext cx="233362" cy="242888"/>
          </a:xfrm>
          <a:prstGeom prst="rect">
            <a:avLst/>
          </a:prstGeom>
          <a:noFill/>
          <a:ln/>
        </p:spPr>
      </p:sp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rcRect l="0" r="0" t="0" b="0"/>
          <a:stretch/>
        </p:blipFill>
        <p:spPr>
          <a:xfrm>
            <a:off x="5808560" y="4278253"/>
            <a:ext cx="239437" cy="2394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0" y="2245147"/>
            <a:ext cx="9144000" cy="2898353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14350" y="2610867"/>
            <a:ext cx="8115300" cy="218338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764710" y="0"/>
            <a:ext cx="39960" cy="2266131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5470922" y="0"/>
            <a:ext cx="1313756" cy="2250182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6784702" y="0"/>
            <a:ext cx="2359298" cy="2250182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1676400" y="2957513"/>
            <a:ext cx="155257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61"/>
              </a:lnSpc>
              <a:buNone/>
            </a:pPr>
            <a:r>
              <a:rPr lang="en-US" sz="1318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Proudly established in the UAE</a:t>
            </a:r>
            <a:endParaRPr lang="en-US" sz="1318" dirty="0"/>
          </a:p>
        </p:txBody>
      </p:sp>
      <p:sp>
        <p:nvSpPr>
          <p:cNvPr id="10" name="Text 1"/>
          <p:cNvSpPr/>
          <p:nvPr/>
        </p:nvSpPr>
        <p:spPr>
          <a:xfrm>
            <a:off x="5643563" y="2957513"/>
            <a:ext cx="1981200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61"/>
              </a:lnSpc>
              <a:buNone/>
            </a:pPr>
            <a:r>
              <a:rPr lang="en-US" sz="1318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Built on clarity of vision and speed of execution</a:t>
            </a:r>
            <a:endParaRPr lang="en-US" sz="1318" dirty="0"/>
          </a:p>
        </p:txBody>
      </p:sp>
      <p:sp>
        <p:nvSpPr>
          <p:cNvPr id="11" name="Text 2"/>
          <p:cNvSpPr/>
          <p:nvPr/>
        </p:nvSpPr>
        <p:spPr>
          <a:xfrm>
            <a:off x="1462088" y="4057650"/>
            <a:ext cx="1981200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61"/>
              </a:lnSpc>
              <a:buNone/>
            </a:pPr>
            <a:r>
              <a:rPr lang="en-US" sz="1318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Committed to uncompromising quality</a:t>
            </a:r>
            <a:endParaRPr lang="en-US" sz="1318" dirty="0"/>
          </a:p>
        </p:txBody>
      </p:sp>
      <p:sp>
        <p:nvSpPr>
          <p:cNvPr id="12" name="Text 3"/>
          <p:cNvSpPr/>
          <p:nvPr/>
        </p:nvSpPr>
        <p:spPr>
          <a:xfrm>
            <a:off x="5357813" y="4057650"/>
            <a:ext cx="2552700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461"/>
              </a:lnSpc>
              <a:buNone/>
            </a:pPr>
            <a:r>
              <a:rPr lang="en-US" sz="1318" dirty="0">
                <a:solidFill>
                  <a:srgbClr val="FAFAFA">
                    <a:alpha val="99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modern infrastructure across the region</a:t>
            </a:r>
            <a:endParaRPr lang="en-US" sz="1318" dirty="0"/>
          </a:p>
        </p:txBody>
      </p:sp>
      <p:sp>
        <p:nvSpPr>
          <p:cNvPr id="13" name="Text 4"/>
          <p:cNvSpPr/>
          <p:nvPr/>
        </p:nvSpPr>
        <p:spPr>
          <a:xfrm>
            <a:off x="347663" y="1119188"/>
            <a:ext cx="4443413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8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Reframing the installation as </a:t>
            </a:r>
            <a:pPr algn="l" indent="0" marL="0">
              <a:lnSpc>
                <a:spcPts val="2708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brand representation</a:t>
            </a:r>
            <a:pPr algn="l" indent="0" marL="0">
              <a:lnSpc>
                <a:spcPts val="2708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:</a:t>
            </a:r>
            <a:endParaRPr lang="en-US" sz="2280" dirty="0"/>
          </a:p>
        </p:txBody>
      </p:sp>
      <p:sp>
        <p:nvSpPr>
          <p:cNvPr id="14" name="Text 5"/>
          <p:cNvSpPr/>
          <p:nvPr/>
        </p:nvSpPr>
        <p:spPr>
          <a:xfrm>
            <a:off x="347663" y="823913"/>
            <a:ext cx="15763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EMIRATI FOUNDATION</a:t>
            </a:r>
            <a:endParaRPr lang="en-US" sz="998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347663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663" y="1390650"/>
            <a:ext cx="351948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80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Projects delivered across:</a:t>
            </a:r>
            <a:endParaRPr lang="en-US" sz="2280" dirty="0"/>
          </a:p>
        </p:txBody>
      </p:sp>
      <p:sp>
        <p:nvSpPr>
          <p:cNvPr id="4" name="Text 1"/>
          <p:cNvSpPr/>
          <p:nvPr/>
        </p:nvSpPr>
        <p:spPr>
          <a:xfrm>
            <a:off x="357188" y="1176338"/>
            <a:ext cx="21717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INTERNATIONAL PROJECTS</a:t>
            </a:r>
            <a:endParaRPr lang="en-US" sz="998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663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2900" y="2024062"/>
            <a:ext cx="6757361" cy="2213397"/>
          </a:xfrm>
          <a:prstGeom prst="rect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342900" y="202406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42900" y="2024062"/>
            <a:ext cx="1600043" cy="104716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52396" y="2333333"/>
            <a:ext cx="781050" cy="428625"/>
          </a:xfrm>
          <a:prstGeom prst="rect">
            <a:avLst/>
          </a:prstGeom>
          <a:noFill/>
          <a:ln/>
        </p:spPr>
      </p:sp>
      <p:sp>
        <p:nvSpPr>
          <p:cNvPr id="6" name="Text 3"/>
          <p:cNvSpPr/>
          <p:nvPr/>
        </p:nvSpPr>
        <p:spPr>
          <a:xfrm>
            <a:off x="752396" y="2333333"/>
            <a:ext cx="78105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20+ Years of Engineering Excellence</a:t>
            </a:r>
            <a:endParaRPr lang="en-US" sz="891" dirty="0"/>
          </a:p>
        </p:txBody>
      </p:sp>
      <p:sp>
        <p:nvSpPr>
          <p:cNvPr id="7" name="Shape 4"/>
          <p:cNvSpPr/>
          <p:nvPr/>
        </p:nvSpPr>
        <p:spPr>
          <a:xfrm>
            <a:off x="2062004" y="202406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062004" y="2024062"/>
            <a:ext cx="1600043" cy="104716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38138" y="2404771"/>
            <a:ext cx="12477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4,000+ Elevators &amp; Escalators Supplied</a:t>
            </a:r>
            <a:endParaRPr lang="en-US" sz="891" dirty="0"/>
          </a:p>
        </p:txBody>
      </p:sp>
      <p:sp>
        <p:nvSpPr>
          <p:cNvPr id="10" name="Shape 6"/>
          <p:cNvSpPr/>
          <p:nvPr/>
        </p:nvSpPr>
        <p:spPr>
          <a:xfrm>
            <a:off x="3781113" y="202406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781113" y="2024062"/>
            <a:ext cx="1600043" cy="104716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926291" y="2404771"/>
            <a:ext cx="13096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24/7 Emergency Support</a:t>
            </a:r>
            <a:endParaRPr lang="en-US" sz="891" dirty="0"/>
          </a:p>
        </p:txBody>
      </p:sp>
      <p:sp>
        <p:nvSpPr>
          <p:cNvPr id="13" name="Shape 8"/>
          <p:cNvSpPr/>
          <p:nvPr/>
        </p:nvSpPr>
        <p:spPr>
          <a:xfrm>
            <a:off x="5500218" y="202406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500218" y="2024062"/>
            <a:ext cx="1600043" cy="104716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676351" y="2476208"/>
            <a:ext cx="1247775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Customized Designs</a:t>
            </a:r>
            <a:endParaRPr lang="en-US" sz="891" dirty="0"/>
          </a:p>
        </p:txBody>
      </p:sp>
      <p:sp>
        <p:nvSpPr>
          <p:cNvPr id="16" name="Shape 10"/>
          <p:cNvSpPr/>
          <p:nvPr/>
        </p:nvSpPr>
        <p:spPr>
          <a:xfrm>
            <a:off x="342900" y="319029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342900" y="3190292"/>
            <a:ext cx="1600043" cy="104716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88077" y="3571001"/>
            <a:ext cx="13096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200+ Engineers &amp; Technicians</a:t>
            </a:r>
            <a:endParaRPr lang="en-US" sz="891" dirty="0"/>
          </a:p>
        </p:txBody>
      </p:sp>
      <p:sp>
        <p:nvSpPr>
          <p:cNvPr id="19" name="Shape 12"/>
          <p:cNvSpPr/>
          <p:nvPr/>
        </p:nvSpPr>
        <p:spPr>
          <a:xfrm>
            <a:off x="2062004" y="319029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2062004" y="3190292"/>
            <a:ext cx="1600043" cy="1047167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2223850" y="3571001"/>
            <a:ext cx="12763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50+ Local &amp; International Projects</a:t>
            </a:r>
            <a:endParaRPr lang="en-US" sz="891" dirty="0"/>
          </a:p>
        </p:txBody>
      </p:sp>
      <p:sp>
        <p:nvSpPr>
          <p:cNvPr id="22" name="Shape 14"/>
          <p:cNvSpPr/>
          <p:nvPr/>
        </p:nvSpPr>
        <p:spPr>
          <a:xfrm>
            <a:off x="3781113" y="319029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3781113" y="3190292"/>
            <a:ext cx="1600043" cy="1047167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3926291" y="3642438"/>
            <a:ext cx="1309688" cy="142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 UAE Offices</a:t>
            </a:r>
            <a:endParaRPr lang="en-US" sz="891" dirty="0"/>
          </a:p>
        </p:txBody>
      </p:sp>
      <p:sp>
        <p:nvSpPr>
          <p:cNvPr id="25" name="Shape 16"/>
          <p:cNvSpPr/>
          <p:nvPr/>
        </p:nvSpPr>
        <p:spPr>
          <a:xfrm>
            <a:off x="5500218" y="3190292"/>
            <a:ext cx="1600043" cy="1047167"/>
          </a:xfrm>
          <a:prstGeom prst="rect">
            <a:avLst/>
          </a:prstGeom>
          <a:noFill/>
          <a:ln/>
        </p:spPr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5500218" y="3190292"/>
            <a:ext cx="1600043" cy="1047167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5714451" y="3571001"/>
            <a:ext cx="11715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78"/>
              </a:lnSpc>
              <a:buNone/>
            </a:pPr>
            <a:r>
              <a:rPr lang="en-US" sz="891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High-Speed Elevator Expertise</a:t>
            </a:r>
            <a:endParaRPr lang="en-US" sz="891" dirty="0"/>
          </a:p>
        </p:txBody>
      </p:sp>
      <p:sp>
        <p:nvSpPr>
          <p:cNvPr id="28" name="Text 18"/>
          <p:cNvSpPr/>
          <p:nvPr/>
        </p:nvSpPr>
        <p:spPr>
          <a:xfrm>
            <a:off x="342900" y="1176338"/>
            <a:ext cx="2133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Scaling Together</a:t>
            </a:r>
            <a:endParaRPr lang="en-US" sz="2280" dirty="0"/>
          </a:p>
        </p:txBody>
      </p:sp>
      <p:sp>
        <p:nvSpPr>
          <p:cNvPr id="29" name="Text 19"/>
          <p:cNvSpPr/>
          <p:nvPr/>
        </p:nvSpPr>
        <p:spPr>
          <a:xfrm>
            <a:off x="342900" y="990600"/>
            <a:ext cx="1133475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OUR STRENGTH</a:t>
            </a:r>
            <a:endParaRPr lang="en-US" sz="998" dirty="0"/>
          </a:p>
        </p:txBody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rcRect l="0" r="46658" t="0" b="1833"/>
          <a:stretch/>
        </p:blipFill>
        <p:spPr>
          <a:xfrm>
            <a:off x="7243763" y="-47625"/>
            <a:ext cx="1900238" cy="5143500"/>
          </a:xfrm>
          <a:prstGeom prst="rect">
            <a:avLst/>
          </a:prstGeom>
        </p:spPr>
      </p:pic>
      <p:pic>
        <p:nvPicPr>
          <p:cNvPr id="31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2925" y="3043238"/>
            <a:ext cx="7886700" cy="7886700"/>
          </a:xfrm>
          <a:prstGeom prst="ellipse">
            <a:avLst/>
          </a:prstGeom>
          <a:solidFill>
            <a:srgbClr val="5D0101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71563" y="3571875"/>
            <a:ext cx="6829425" cy="6829425"/>
          </a:xfrm>
          <a:prstGeom prst="ellipse">
            <a:avLst/>
          </a:prstGeom>
          <a:solidFill>
            <a:srgbClr val="5D010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266700" y="3252788"/>
            <a:ext cx="2243138" cy="185738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266700" y="3252788"/>
            <a:ext cx="2243138" cy="185738"/>
          </a:xfrm>
          <a:prstGeom prst="rect">
            <a:avLst/>
          </a:prstGeom>
          <a:noFill/>
          <a:ln/>
        </p:spPr>
      </p:sp>
      <p:sp>
        <p:nvSpPr>
          <p:cNvPr id="6" name="Text 4"/>
          <p:cNvSpPr/>
          <p:nvPr/>
        </p:nvSpPr>
        <p:spPr>
          <a:xfrm>
            <a:off x="266700" y="3252788"/>
            <a:ext cx="226218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97"/>
              </a:lnSpc>
              <a:buNone/>
            </a:pPr>
            <a:r>
              <a:rPr lang="en-US" sz="1247" b="1" spc="-12" kern="0" dirty="0">
                <a:solidFill>
                  <a:srgbClr val="5D0101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Leadership Built on Integrity</a:t>
            </a:r>
            <a:endParaRPr lang="en-US" sz="1247" dirty="0"/>
          </a:p>
        </p:txBody>
      </p:sp>
      <p:sp>
        <p:nvSpPr>
          <p:cNvPr id="7" name="Shape 5"/>
          <p:cNvSpPr/>
          <p:nvPr/>
        </p:nvSpPr>
        <p:spPr>
          <a:xfrm>
            <a:off x="6924675" y="3252788"/>
            <a:ext cx="1952625" cy="185738"/>
          </a:xfrm>
          <a:prstGeom prst="rect">
            <a:avLst/>
          </a:prstGeom>
          <a:noFill/>
          <a:ln/>
        </p:spPr>
      </p:sp>
      <p:sp>
        <p:nvSpPr>
          <p:cNvPr id="8" name="Shape 6"/>
          <p:cNvSpPr/>
          <p:nvPr/>
        </p:nvSpPr>
        <p:spPr>
          <a:xfrm>
            <a:off x="6924675" y="3252788"/>
            <a:ext cx="1952625" cy="185738"/>
          </a:xfrm>
          <a:prstGeom prst="rect">
            <a:avLst/>
          </a:prstGeom>
          <a:noFill/>
          <a:ln/>
        </p:spPr>
      </p:sp>
      <p:sp>
        <p:nvSpPr>
          <p:cNvPr id="9" name="Text 7"/>
          <p:cNvSpPr/>
          <p:nvPr/>
        </p:nvSpPr>
        <p:spPr>
          <a:xfrm>
            <a:off x="6924675" y="3252788"/>
            <a:ext cx="19526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97"/>
              </a:lnSpc>
              <a:buNone/>
            </a:pPr>
            <a:r>
              <a:rPr lang="en-US" sz="1247" b="1" spc="-12" kern="0" dirty="0">
                <a:solidFill>
                  <a:srgbClr val="5D0101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Excellence</a:t>
            </a:r>
            <a:endParaRPr lang="en-US" sz="1247" dirty="0"/>
          </a:p>
        </p:txBody>
      </p:sp>
      <p:sp>
        <p:nvSpPr>
          <p:cNvPr id="10" name="Shape 8"/>
          <p:cNvSpPr/>
          <p:nvPr/>
        </p:nvSpPr>
        <p:spPr>
          <a:xfrm>
            <a:off x="3395663" y="2366963"/>
            <a:ext cx="2352675" cy="185738"/>
          </a:xfrm>
          <a:prstGeom prst="rect">
            <a:avLst/>
          </a:prstGeom>
          <a:noFill/>
          <a:ln/>
        </p:spPr>
      </p:sp>
      <p:sp>
        <p:nvSpPr>
          <p:cNvPr id="11" name="Shape 9"/>
          <p:cNvSpPr/>
          <p:nvPr/>
        </p:nvSpPr>
        <p:spPr>
          <a:xfrm>
            <a:off x="3395663" y="2366963"/>
            <a:ext cx="2352675" cy="185738"/>
          </a:xfrm>
          <a:prstGeom prst="rect">
            <a:avLst/>
          </a:prstGeom>
          <a:noFill/>
          <a:ln/>
        </p:spPr>
      </p:sp>
      <p:sp>
        <p:nvSpPr>
          <p:cNvPr id="12" name="Text 10"/>
          <p:cNvSpPr/>
          <p:nvPr/>
        </p:nvSpPr>
        <p:spPr>
          <a:xfrm>
            <a:off x="3395663" y="2366963"/>
            <a:ext cx="2352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97"/>
              </a:lnSpc>
              <a:buNone/>
            </a:pPr>
            <a:r>
              <a:rPr lang="en-US" sz="1247" b="1" spc="-12" kern="0" dirty="0">
                <a:solidFill>
                  <a:srgbClr val="5D0101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Expertise</a:t>
            </a:r>
            <a:endParaRPr lang="en-US" sz="1247" dirty="0"/>
          </a:p>
        </p:txBody>
      </p:sp>
      <p:sp>
        <p:nvSpPr>
          <p:cNvPr id="13" name="Shape 11"/>
          <p:cNvSpPr/>
          <p:nvPr/>
        </p:nvSpPr>
        <p:spPr>
          <a:xfrm>
            <a:off x="1414463" y="2781300"/>
            <a:ext cx="2352675" cy="185738"/>
          </a:xfrm>
          <a:prstGeom prst="rect">
            <a:avLst/>
          </a:prstGeom>
          <a:noFill/>
          <a:ln/>
        </p:spPr>
      </p:sp>
      <p:sp>
        <p:nvSpPr>
          <p:cNvPr id="14" name="Shape 12"/>
          <p:cNvSpPr/>
          <p:nvPr/>
        </p:nvSpPr>
        <p:spPr>
          <a:xfrm>
            <a:off x="1414463" y="2781300"/>
            <a:ext cx="2352675" cy="185738"/>
          </a:xfrm>
          <a:prstGeom prst="rect">
            <a:avLst/>
          </a:prstGeom>
          <a:noFill/>
          <a:ln/>
        </p:spPr>
      </p:sp>
      <p:sp>
        <p:nvSpPr>
          <p:cNvPr id="15" name="Text 13"/>
          <p:cNvSpPr/>
          <p:nvPr/>
        </p:nvSpPr>
        <p:spPr>
          <a:xfrm>
            <a:off x="1414463" y="2781300"/>
            <a:ext cx="2352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97"/>
              </a:lnSpc>
              <a:buNone/>
            </a:pPr>
            <a:r>
              <a:rPr lang="en-US" sz="1247" b="1" spc="-12" kern="0" dirty="0">
                <a:solidFill>
                  <a:srgbClr val="5D0101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Engineering Excellence</a:t>
            </a:r>
            <a:endParaRPr lang="en-US" sz="1247" dirty="0"/>
          </a:p>
        </p:txBody>
      </p:sp>
      <p:sp>
        <p:nvSpPr>
          <p:cNvPr id="16" name="Shape 14"/>
          <p:cNvSpPr/>
          <p:nvPr/>
        </p:nvSpPr>
        <p:spPr>
          <a:xfrm>
            <a:off x="5586413" y="2781300"/>
            <a:ext cx="2147888" cy="185738"/>
          </a:xfrm>
          <a:prstGeom prst="rect">
            <a:avLst/>
          </a:prstGeom>
          <a:noFill/>
          <a:ln/>
        </p:spPr>
      </p:sp>
      <p:sp>
        <p:nvSpPr>
          <p:cNvPr id="17" name="Shape 15"/>
          <p:cNvSpPr/>
          <p:nvPr/>
        </p:nvSpPr>
        <p:spPr>
          <a:xfrm>
            <a:off x="5586413" y="2781300"/>
            <a:ext cx="2147888" cy="185738"/>
          </a:xfrm>
          <a:prstGeom prst="rect">
            <a:avLst/>
          </a:prstGeom>
          <a:noFill/>
          <a:ln/>
        </p:spPr>
      </p:sp>
      <p:sp>
        <p:nvSpPr>
          <p:cNvPr id="18" name="Text 16"/>
          <p:cNvSpPr/>
          <p:nvPr/>
        </p:nvSpPr>
        <p:spPr>
          <a:xfrm>
            <a:off x="5586413" y="2781300"/>
            <a:ext cx="214788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97"/>
              </a:lnSpc>
              <a:buNone/>
            </a:pPr>
            <a:r>
              <a:rPr lang="en-US" sz="1247" b="1" spc="-12" kern="0" dirty="0">
                <a:solidFill>
                  <a:srgbClr val="5D0101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 Project Execution</a:t>
            </a:r>
            <a:endParaRPr lang="en-US" sz="1247" dirty="0"/>
          </a:p>
        </p:txBody>
      </p:sp>
      <p:sp>
        <p:nvSpPr>
          <p:cNvPr id="19" name="Shape 17"/>
          <p:cNvSpPr/>
          <p:nvPr/>
        </p:nvSpPr>
        <p:spPr>
          <a:xfrm>
            <a:off x="419100" y="1876425"/>
            <a:ext cx="8139112" cy="0"/>
          </a:xfrm>
          <a:prstGeom prst="line">
            <a:avLst/>
          </a:prstGeom>
          <a:noFill/>
          <a:ln w="9049">
            <a:solidFill>
              <a:srgbClr val="73777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86000" y="1081088"/>
            <a:ext cx="4576763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Driving Results Through Experience</a:t>
            </a:r>
            <a:endParaRPr lang="en-US" sz="2280" dirty="0"/>
          </a:p>
        </p:txBody>
      </p:sp>
      <p:sp>
        <p:nvSpPr>
          <p:cNvPr id="21" name="Text 19"/>
          <p:cNvSpPr/>
          <p:nvPr/>
        </p:nvSpPr>
        <p:spPr>
          <a:xfrm>
            <a:off x="3557588" y="895350"/>
            <a:ext cx="1857375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LEADERSHIP &amp; EXPERTISE</a:t>
            </a:r>
            <a:endParaRPr lang="en-US" sz="998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52897"/>
          <a:stretch/>
        </p:blipFill>
        <p:spPr>
          <a:xfrm>
            <a:off x="2125939" y="2967038"/>
            <a:ext cx="4620655" cy="2176463"/>
          </a:xfrm>
          <a:prstGeom prst="rect">
            <a:avLst/>
          </a:prstGeom>
        </p:spPr>
      </p:pic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6" t="0" b="0"/>
          <a:stretch/>
        </p:blipFill>
        <p:spPr>
          <a:xfrm>
            <a:off x="-530" y="0"/>
            <a:ext cx="914347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33375" y="1874674"/>
            <a:ext cx="3157538" cy="64637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33375" y="2587087"/>
            <a:ext cx="3157538" cy="65214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333375" y="3305272"/>
            <a:ext cx="3157538" cy="65214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333375" y="4015202"/>
            <a:ext cx="3157538" cy="65172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119188" y="2828925"/>
            <a:ext cx="2371725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17"/>
              </a:lnSpc>
              <a:buNone/>
            </a:pPr>
            <a:r>
              <a:rPr lang="en-US" sz="998" spc="-20" kern="0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Accessibility Solutions</a:t>
            </a:r>
            <a:endParaRPr lang="en-US" sz="998" dirty="0"/>
          </a:p>
        </p:txBody>
      </p:sp>
      <p:sp>
        <p:nvSpPr>
          <p:cNvPr id="8" name="Text 1"/>
          <p:cNvSpPr/>
          <p:nvPr/>
        </p:nvSpPr>
        <p:spPr>
          <a:xfrm>
            <a:off x="1119188" y="3538538"/>
            <a:ext cx="2252663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17"/>
              </a:lnSpc>
              <a:buNone/>
            </a:pPr>
            <a:r>
              <a:rPr lang="en-US" sz="998" spc="-20" kern="0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Mobility Systems</a:t>
            </a:r>
            <a:endParaRPr lang="en-US" sz="998" dirty="0"/>
          </a:p>
        </p:txBody>
      </p:sp>
      <p:sp>
        <p:nvSpPr>
          <p:cNvPr id="9" name="Text 2"/>
          <p:cNvSpPr/>
          <p:nvPr/>
        </p:nvSpPr>
        <p:spPr>
          <a:xfrm>
            <a:off x="1119188" y="2105025"/>
            <a:ext cx="2371725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17"/>
              </a:lnSpc>
              <a:buNone/>
            </a:pPr>
            <a:r>
              <a:rPr lang="en-US" sz="998" spc="-20" kern="0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Elevator Solutions</a:t>
            </a:r>
            <a:endParaRPr lang="en-US" sz="998" dirty="0"/>
          </a:p>
        </p:txBody>
      </p:sp>
      <p:sp>
        <p:nvSpPr>
          <p:cNvPr id="10" name="Text 3"/>
          <p:cNvSpPr/>
          <p:nvPr/>
        </p:nvSpPr>
        <p:spPr>
          <a:xfrm>
            <a:off x="1119188" y="4257675"/>
            <a:ext cx="2371725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17"/>
              </a:lnSpc>
              <a:buNone/>
            </a:pPr>
            <a:r>
              <a:rPr lang="en-US" sz="998" spc="-20" kern="0" dirty="0">
                <a:solidFill>
                  <a:srgbClr val="FFFFFF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 Solutions</a:t>
            </a:r>
            <a:endParaRPr lang="en-US" sz="998" dirty="0"/>
          </a:p>
        </p:txBody>
      </p:sp>
      <p:sp>
        <p:nvSpPr>
          <p:cNvPr id="11" name="Text 4"/>
          <p:cNvSpPr/>
          <p:nvPr/>
        </p:nvSpPr>
        <p:spPr>
          <a:xfrm>
            <a:off x="333375" y="1195388"/>
            <a:ext cx="3962400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4"/>
              </a:lnSpc>
              <a:buNone/>
            </a:pPr>
            <a:r>
              <a:rPr lang="en-US" sz="1781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Complete Vertical Mobility Solutions</a:t>
            </a:r>
            <a:endParaRPr lang="en-US" sz="1781" dirty="0"/>
          </a:p>
        </p:txBody>
      </p:sp>
      <p:sp>
        <p:nvSpPr>
          <p:cNvPr id="12" name="Text 5"/>
          <p:cNvSpPr/>
          <p:nvPr/>
        </p:nvSpPr>
        <p:spPr>
          <a:xfrm>
            <a:off x="333375" y="952500"/>
            <a:ext cx="1571625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97"/>
              </a:lnSpc>
              <a:buNone/>
            </a:pPr>
            <a:r>
              <a:rPr lang="en-US" sz="998" spc="60" kern="0" dirty="0">
                <a:solidFill>
                  <a:srgbClr val="73777C">
                    <a:alpha val="99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PORTFOLIO</a:t>
            </a:r>
            <a:endParaRPr lang="en-US" sz="998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419165" y="1952625"/>
            <a:ext cx="484059" cy="484057"/>
          </a:xfrm>
          <a:prstGeom prst="rect">
            <a:avLst/>
          </a:prstGeom>
        </p:spPr>
      </p:pic>
      <p:pic>
        <p:nvPicPr>
          <p:cNvPr id="14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597433" y="2093068"/>
            <a:ext cx="70368" cy="207780"/>
          </a:xfrm>
          <a:prstGeom prst="rect">
            <a:avLst/>
          </a:prstGeom>
        </p:spPr>
      </p:pic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419165" y="2667562"/>
            <a:ext cx="484059" cy="484089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579267" y="2811388"/>
            <a:ext cx="156874" cy="210615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419165" y="3382532"/>
            <a:ext cx="484059" cy="484089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571826" y="3535249"/>
            <a:ext cx="167218" cy="215061"/>
          </a:xfrm>
          <a:prstGeom prst="rect">
            <a:avLst/>
          </a:prstGeom>
        </p:spPr>
      </p:pic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419165" y="4097436"/>
            <a:ext cx="484059" cy="484089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568756" y="4228986"/>
            <a:ext cx="177817" cy="208714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18056" t="0" b="13056"/>
          <a:stretch/>
        </p:blipFill>
        <p:spPr>
          <a:xfrm>
            <a:off x="6334125" y="2162175"/>
            <a:ext cx="2809875" cy="298132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29161" t="0" b="36010"/>
          <a:stretch/>
        </p:blipFill>
        <p:spPr>
          <a:xfrm>
            <a:off x="-1845141" y="-2278530"/>
            <a:ext cx="4482291" cy="4048902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23850" y="1947863"/>
            <a:ext cx="1704975" cy="1309688"/>
          </a:xfrm>
          <a:prstGeom prst="rect">
            <a:avLst/>
          </a:prstGeom>
          <a:noFill/>
          <a:ln/>
        </p:spPr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95288" y="1947863"/>
            <a:ext cx="1562100" cy="147647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395288" y="3424333"/>
            <a:ext cx="1562100" cy="428720"/>
          </a:xfrm>
          <a:prstGeom prst="rect">
            <a:avLst/>
          </a:prstGeom>
          <a:noFill/>
          <a:ln/>
        </p:spPr>
      </p:sp>
      <p:sp>
        <p:nvSpPr>
          <p:cNvPr id="7" name="Shape 2"/>
          <p:cNvSpPr/>
          <p:nvPr/>
        </p:nvSpPr>
        <p:spPr>
          <a:xfrm>
            <a:off x="395288" y="3557683"/>
            <a:ext cx="1559719" cy="161925"/>
          </a:xfrm>
          <a:prstGeom prst="rect">
            <a:avLst/>
          </a:prstGeom>
          <a:noFill/>
          <a:ln/>
        </p:spPr>
      </p:sp>
      <p:sp>
        <p:nvSpPr>
          <p:cNvPr id="8" name="Text 3"/>
          <p:cNvSpPr/>
          <p:nvPr/>
        </p:nvSpPr>
        <p:spPr>
          <a:xfrm>
            <a:off x="395288" y="3557683"/>
            <a:ext cx="55721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Villa Lifts</a:t>
            </a:r>
            <a:endParaRPr lang="en-US" sz="998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395288" y="3750659"/>
            <a:ext cx="1559719" cy="100013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047875" y="1947863"/>
            <a:ext cx="1704975" cy="1733550"/>
          </a:xfrm>
          <a:prstGeom prst="rect">
            <a:avLst/>
          </a:prstGeom>
          <a:noFill/>
          <a:ln/>
        </p:spPr>
      </p:sp>
      <p:sp>
        <p:nvSpPr>
          <p:cNvPr id="11" name="Shape 5"/>
          <p:cNvSpPr/>
          <p:nvPr/>
        </p:nvSpPr>
        <p:spPr>
          <a:xfrm>
            <a:off x="2119313" y="1947863"/>
            <a:ext cx="1562100" cy="2205133"/>
          </a:xfrm>
          <a:prstGeom prst="rect">
            <a:avLst/>
          </a:prstGeom>
          <a:noFill/>
          <a:ln/>
        </p:spPr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2119313" y="1947863"/>
            <a:ext cx="1562100" cy="1776413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2119313" y="3724275"/>
            <a:ext cx="1562100" cy="428720"/>
          </a:xfrm>
          <a:prstGeom prst="rect">
            <a:avLst/>
          </a:prstGeom>
          <a:noFill/>
          <a:ln/>
        </p:spPr>
      </p:sp>
      <p:sp>
        <p:nvSpPr>
          <p:cNvPr id="14" name="Shape 7"/>
          <p:cNvSpPr/>
          <p:nvPr/>
        </p:nvSpPr>
        <p:spPr>
          <a:xfrm>
            <a:off x="2119313" y="3857625"/>
            <a:ext cx="1559719" cy="161925"/>
          </a:xfrm>
          <a:prstGeom prst="rect">
            <a:avLst/>
          </a:prstGeom>
          <a:noFill/>
          <a:ln/>
        </p:spPr>
      </p:sp>
      <p:sp>
        <p:nvSpPr>
          <p:cNvPr id="15" name="Text 8"/>
          <p:cNvSpPr/>
          <p:nvPr/>
        </p:nvSpPr>
        <p:spPr>
          <a:xfrm>
            <a:off x="2119313" y="3857625"/>
            <a:ext cx="123348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Passenger Elevators</a:t>
            </a:r>
            <a:endParaRPr lang="en-US" sz="998" dirty="0"/>
          </a:p>
        </p:txBody>
      </p:sp>
      <p:sp>
        <p:nvSpPr>
          <p:cNvPr id="16" name="Shape 9"/>
          <p:cNvSpPr/>
          <p:nvPr/>
        </p:nvSpPr>
        <p:spPr>
          <a:xfrm>
            <a:off x="3771900" y="1947863"/>
            <a:ext cx="1700213" cy="1309688"/>
          </a:xfrm>
          <a:prstGeom prst="rect">
            <a:avLst/>
          </a:prstGeom>
          <a:noFill/>
          <a:ln/>
        </p:spPr>
      </p:sp>
      <p:sp>
        <p:nvSpPr>
          <p:cNvPr id="17" name="Shape 10"/>
          <p:cNvSpPr/>
          <p:nvPr/>
        </p:nvSpPr>
        <p:spPr>
          <a:xfrm>
            <a:off x="3843338" y="1947863"/>
            <a:ext cx="1557338" cy="1905190"/>
          </a:xfrm>
          <a:prstGeom prst="rect">
            <a:avLst/>
          </a:prstGeom>
          <a:noFill/>
          <a:ln/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3843338" y="1947863"/>
            <a:ext cx="1557338" cy="1476470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3843338" y="3424333"/>
            <a:ext cx="1557338" cy="428720"/>
          </a:xfrm>
          <a:prstGeom prst="rect">
            <a:avLst/>
          </a:prstGeom>
          <a:noFill/>
          <a:ln/>
        </p:spPr>
      </p:sp>
      <p:sp>
        <p:nvSpPr>
          <p:cNvPr id="20" name="Shape 12"/>
          <p:cNvSpPr/>
          <p:nvPr/>
        </p:nvSpPr>
        <p:spPr>
          <a:xfrm>
            <a:off x="3843338" y="3557683"/>
            <a:ext cx="1554956" cy="161925"/>
          </a:xfrm>
          <a:prstGeom prst="rect">
            <a:avLst/>
          </a:prstGeom>
          <a:noFill/>
          <a:ln/>
        </p:spPr>
      </p:sp>
      <p:sp>
        <p:nvSpPr>
          <p:cNvPr id="21" name="Text 13"/>
          <p:cNvSpPr/>
          <p:nvPr/>
        </p:nvSpPr>
        <p:spPr>
          <a:xfrm>
            <a:off x="3843338" y="3557683"/>
            <a:ext cx="10287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Freight Elevators</a:t>
            </a:r>
            <a:endParaRPr lang="en-US" sz="998" dirty="0"/>
          </a:p>
        </p:txBody>
      </p:sp>
      <p:sp>
        <p:nvSpPr>
          <p:cNvPr id="22" name="Shape 14"/>
          <p:cNvSpPr/>
          <p:nvPr/>
        </p:nvSpPr>
        <p:spPr>
          <a:xfrm>
            <a:off x="7258050" y="1947863"/>
            <a:ext cx="1557338" cy="1905190"/>
          </a:xfrm>
          <a:prstGeom prst="rect">
            <a:avLst/>
          </a:prstGeom>
          <a:noFill/>
          <a:ln/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7258050" y="1947863"/>
            <a:ext cx="1557338" cy="1476470"/>
          </a:xfrm>
          <a:prstGeom prst="rect">
            <a:avLst/>
          </a:prstGeom>
        </p:spPr>
      </p:pic>
      <p:sp>
        <p:nvSpPr>
          <p:cNvPr id="24" name="Shape 15"/>
          <p:cNvSpPr/>
          <p:nvPr/>
        </p:nvSpPr>
        <p:spPr>
          <a:xfrm>
            <a:off x="7258050" y="3424333"/>
            <a:ext cx="1557338" cy="428720"/>
          </a:xfrm>
          <a:prstGeom prst="rect">
            <a:avLst/>
          </a:prstGeom>
          <a:noFill/>
          <a:ln/>
        </p:spPr>
      </p:sp>
      <p:sp>
        <p:nvSpPr>
          <p:cNvPr id="25" name="Shape 16"/>
          <p:cNvSpPr/>
          <p:nvPr/>
        </p:nvSpPr>
        <p:spPr>
          <a:xfrm>
            <a:off x="7258050" y="3557683"/>
            <a:ext cx="1554956" cy="161925"/>
          </a:xfrm>
          <a:prstGeom prst="rect">
            <a:avLst/>
          </a:prstGeom>
          <a:noFill/>
          <a:ln/>
        </p:spPr>
      </p:sp>
      <p:sp>
        <p:nvSpPr>
          <p:cNvPr id="26" name="Text 17"/>
          <p:cNvSpPr/>
          <p:nvPr/>
        </p:nvSpPr>
        <p:spPr>
          <a:xfrm>
            <a:off x="7258050" y="3557683"/>
            <a:ext cx="8191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Dumbwaiters</a:t>
            </a:r>
            <a:endParaRPr lang="en-US" sz="998" dirty="0"/>
          </a:p>
        </p:txBody>
      </p:sp>
      <p:sp>
        <p:nvSpPr>
          <p:cNvPr id="27" name="Shape 18"/>
          <p:cNvSpPr/>
          <p:nvPr/>
        </p:nvSpPr>
        <p:spPr>
          <a:xfrm>
            <a:off x="5491163" y="1947863"/>
            <a:ext cx="1704975" cy="1905000"/>
          </a:xfrm>
          <a:prstGeom prst="rect">
            <a:avLst/>
          </a:prstGeom>
          <a:noFill/>
          <a:ln/>
        </p:spPr>
      </p:sp>
      <p:sp>
        <p:nvSpPr>
          <p:cNvPr id="28" name="Shape 19"/>
          <p:cNvSpPr/>
          <p:nvPr/>
        </p:nvSpPr>
        <p:spPr>
          <a:xfrm>
            <a:off x="5562600" y="1947863"/>
            <a:ext cx="1562100" cy="2095500"/>
          </a:xfrm>
          <a:prstGeom prst="rect">
            <a:avLst/>
          </a:prstGeom>
          <a:noFill/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5562600" y="1947863"/>
            <a:ext cx="1562100" cy="1771650"/>
          </a:xfrm>
          <a:prstGeom prst="rect">
            <a:avLst/>
          </a:prstGeom>
        </p:spPr>
      </p:pic>
      <p:sp>
        <p:nvSpPr>
          <p:cNvPr id="30" name="Shape 20"/>
          <p:cNvSpPr/>
          <p:nvPr/>
        </p:nvSpPr>
        <p:spPr>
          <a:xfrm>
            <a:off x="5562600" y="3719512"/>
            <a:ext cx="1562100" cy="571500"/>
          </a:xfrm>
          <a:prstGeom prst="rect">
            <a:avLst/>
          </a:prstGeom>
          <a:noFill/>
          <a:ln/>
        </p:spPr>
      </p:sp>
      <p:pic>
        <p:nvPicPr>
          <p:cNvPr id="31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5562600" y="3719512"/>
            <a:ext cx="1559719" cy="85725"/>
          </a:xfrm>
          <a:prstGeom prst="rect">
            <a:avLst/>
          </a:prstGeom>
        </p:spPr>
      </p:pic>
      <p:sp>
        <p:nvSpPr>
          <p:cNvPr id="32" name="Shape 21"/>
          <p:cNvSpPr/>
          <p:nvPr/>
        </p:nvSpPr>
        <p:spPr>
          <a:xfrm>
            <a:off x="5562600" y="3852863"/>
            <a:ext cx="1559719" cy="161925"/>
          </a:xfrm>
          <a:prstGeom prst="rect">
            <a:avLst/>
          </a:prstGeom>
          <a:noFill/>
          <a:ln/>
        </p:spPr>
      </p:sp>
      <p:sp>
        <p:nvSpPr>
          <p:cNvPr id="33" name="Text 22"/>
          <p:cNvSpPr/>
          <p:nvPr/>
        </p:nvSpPr>
        <p:spPr>
          <a:xfrm>
            <a:off x="5562600" y="3852863"/>
            <a:ext cx="80486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11"/>
              </a:lnSpc>
              <a:buNone/>
            </a:pPr>
            <a:r>
              <a:rPr lang="en-US" sz="998" spc="-10" kern="0" dirty="0">
                <a:solidFill>
                  <a:srgbClr val="1F242E">
                    <a:alpha val="99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Car Elevators</a:t>
            </a:r>
            <a:endParaRPr lang="en-US" sz="998" dirty="0"/>
          </a:p>
        </p:txBody>
      </p:sp>
      <p:pic>
        <p:nvPicPr>
          <p:cNvPr id="34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342900" y="419100"/>
            <a:ext cx="1309688" cy="127774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3400425" y="1081088"/>
            <a:ext cx="2347913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4273"/>
              </a:lnSpc>
              <a:buNone/>
            </a:pPr>
            <a:r>
              <a:rPr lang="en-US" sz="2280" b="1" dirty="0">
                <a:solidFill>
                  <a:srgbClr val="5D0201">
                    <a:alpha val="99000"/>
                  </a:srgbClr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Elevator Solutions</a:t>
            </a:r>
            <a:endParaRPr lang="en-US" sz="2280" dirty="0"/>
          </a:p>
        </p:txBody>
      </p:sp>
      <p:pic>
        <p:nvPicPr>
          <p:cNvPr id="36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395288" y="1947863"/>
            <a:ext cx="1562100" cy="1466850"/>
          </a:xfrm>
          <a:prstGeom prst="rect">
            <a:avLst/>
          </a:prstGeom>
        </p:spPr>
      </p:pic>
      <p:pic>
        <p:nvPicPr>
          <p:cNvPr id="37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2119313" y="1947863"/>
            <a:ext cx="1562100" cy="1752600"/>
          </a:xfrm>
          <a:prstGeom prst="rect">
            <a:avLst/>
          </a:prstGeom>
        </p:spPr>
      </p:pic>
      <p:pic>
        <p:nvPicPr>
          <p:cNvPr id="38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5562600" y="1947863"/>
            <a:ext cx="1562100" cy="1752600"/>
          </a:xfrm>
          <a:prstGeom prst="rect">
            <a:avLst/>
          </a:prstGeom>
        </p:spPr>
      </p:pic>
      <p:pic>
        <p:nvPicPr>
          <p:cNvPr id="39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3843338" y="1947863"/>
            <a:ext cx="1562100" cy="1466850"/>
          </a:xfrm>
          <a:prstGeom prst="rect">
            <a:avLst/>
          </a:prstGeom>
        </p:spPr>
      </p:pic>
      <p:pic>
        <p:nvPicPr>
          <p:cNvPr id="40" name="Image 14" descr="preencoded.png">    </p:cNvPr>
          <p:cNvPicPr>
            <a:picLocks noChangeAspect="1"/>
          </p:cNvPicPr>
          <p:nvPr/>
        </p:nvPicPr>
        <p:blipFill>
          <a:blip r:embed="rId15"/>
          <a:srcRect l="0" r="0" t="0" b="0"/>
          <a:stretch/>
        </p:blipFill>
        <p:spPr>
          <a:xfrm>
            <a:off x="7253288" y="1947863"/>
            <a:ext cx="1562100" cy="1466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2026-08-11T10:29:33Z</dcterms:created>
  <dcterms:modified xsi:type="dcterms:W3CDTF">2026-08-11T10:29:33Z</dcterms:modified>
</cp:coreProperties>
</file>